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3"/>
  </p:notesMasterIdLst>
  <p:sldIdLst>
    <p:sldId id="256" r:id="rId3"/>
    <p:sldId id="259" r:id="rId4"/>
    <p:sldId id="257" r:id="rId5"/>
    <p:sldId id="261" r:id="rId6"/>
    <p:sldId id="262" r:id="rId7"/>
    <p:sldId id="263" r:id="rId8"/>
    <p:sldId id="281" r:id="rId9"/>
    <p:sldId id="282" r:id="rId10"/>
    <p:sldId id="266" r:id="rId11"/>
    <p:sldId id="269" r:id="rId12"/>
    <p:sldId id="268" r:id="rId13"/>
    <p:sldId id="264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4DFAC5-9DB6-4D8B-9AD3-0CA1F5D445C6}" type="doc">
      <dgm:prSet loTypeId="urn:microsoft.com/office/officeart/2005/8/layout/process1" loCatId="process" qsTypeId="urn:microsoft.com/office/officeart/2005/8/quickstyle/3d3" qsCatId="3D" csTypeId="urn:microsoft.com/office/officeart/2005/8/colors/colorful1" csCatId="colorful" phldr="1"/>
      <dgm:spPr/>
    </dgm:pt>
    <dgm:pt modelId="{DF5A3F97-8005-4292-91FC-F47EB00C9521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Гіпотеза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C303562-F8E8-496B-B791-2132090D12CB}" type="parTrans" cxnId="{C5820E12-BF97-419A-87F3-676334DF7ECF}">
      <dgm:prSet/>
      <dgm:spPr/>
      <dgm:t>
        <a:bodyPr/>
        <a:lstStyle/>
        <a:p>
          <a:endParaRPr lang="ru-RU"/>
        </a:p>
      </dgm:t>
    </dgm:pt>
    <dgm:pt modelId="{126242E5-C7A4-464E-967A-2C38B05BFD76}" type="sibTrans" cxnId="{C5820E12-BF97-419A-87F3-676334DF7ECF}">
      <dgm:prSet/>
      <dgm:spPr/>
      <dgm:t>
        <a:bodyPr/>
        <a:lstStyle/>
        <a:p>
          <a:endParaRPr lang="ru-RU"/>
        </a:p>
      </dgm:t>
    </dgm:pt>
    <dgm:pt modelId="{50250F24-0D2F-4DC3-B7E3-4D642E772C6F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Експеримент</a:t>
          </a:r>
          <a:endParaRPr lang="ru-RU" sz="18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74ED57-BD46-4D8A-97D9-4A63FA62C728}" type="parTrans" cxnId="{A1FD30C6-07BB-48E8-B2C3-0267C2FA6A9B}">
      <dgm:prSet/>
      <dgm:spPr/>
      <dgm:t>
        <a:bodyPr/>
        <a:lstStyle/>
        <a:p>
          <a:endParaRPr lang="ru-RU"/>
        </a:p>
      </dgm:t>
    </dgm:pt>
    <dgm:pt modelId="{D4EF0FE8-382F-49E3-AC89-08F6E704DBB5}" type="sibTrans" cxnId="{A1FD30C6-07BB-48E8-B2C3-0267C2FA6A9B}">
      <dgm:prSet/>
      <dgm:spPr/>
      <dgm:t>
        <a:bodyPr/>
        <a:lstStyle/>
        <a:p>
          <a:endParaRPr lang="ru-RU"/>
        </a:p>
      </dgm:t>
    </dgm:pt>
    <dgm:pt modelId="{17DFA6BA-F80C-4D9C-8446-F74DCA120EEB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Закономірність</a:t>
          </a:r>
          <a:endParaRPr lang="ru-RU" sz="18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728830D-9648-44BD-8AF1-2801B8DBE6CC}" type="parTrans" cxnId="{FD67AD1E-A2F5-4ABE-A026-919DC9C674B4}">
      <dgm:prSet/>
      <dgm:spPr/>
      <dgm:t>
        <a:bodyPr/>
        <a:lstStyle/>
        <a:p>
          <a:endParaRPr lang="ru-RU"/>
        </a:p>
      </dgm:t>
    </dgm:pt>
    <dgm:pt modelId="{E39729B7-E92D-4E07-B643-375E291BA305}" type="sibTrans" cxnId="{FD67AD1E-A2F5-4ABE-A026-919DC9C674B4}">
      <dgm:prSet/>
      <dgm:spPr/>
      <dgm:t>
        <a:bodyPr/>
        <a:lstStyle/>
        <a:p>
          <a:endParaRPr lang="ru-RU"/>
        </a:p>
      </dgm:t>
    </dgm:pt>
    <dgm:pt modelId="{7B044A26-C514-41C2-A71F-1E0841ED7735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Закон</a:t>
          </a:r>
          <a:endParaRPr lang="ru-RU" sz="18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152E57-383C-427D-A3E4-9B470BB51667}" type="parTrans" cxnId="{8192F14D-11E0-4762-A0F8-217C53E6B95D}">
      <dgm:prSet/>
      <dgm:spPr/>
      <dgm:t>
        <a:bodyPr/>
        <a:lstStyle/>
        <a:p>
          <a:endParaRPr lang="ru-RU"/>
        </a:p>
      </dgm:t>
    </dgm:pt>
    <dgm:pt modelId="{767F63E4-45F3-413B-933C-39EB2088B243}" type="sibTrans" cxnId="{8192F14D-11E0-4762-A0F8-217C53E6B95D}">
      <dgm:prSet/>
      <dgm:spPr/>
      <dgm:t>
        <a:bodyPr/>
        <a:lstStyle/>
        <a:p>
          <a:endParaRPr lang="ru-RU"/>
        </a:p>
      </dgm:t>
    </dgm:pt>
    <dgm:pt modelId="{A56B5538-A708-4C2B-AB5B-F9EEE4B8B324}" type="pres">
      <dgm:prSet presAssocID="{454DFAC5-9DB6-4D8B-9AD3-0CA1F5D445C6}" presName="Name0" presStyleCnt="0">
        <dgm:presLayoutVars>
          <dgm:dir/>
          <dgm:resizeHandles val="exact"/>
        </dgm:presLayoutVars>
      </dgm:prSet>
      <dgm:spPr/>
    </dgm:pt>
    <dgm:pt modelId="{65A51090-0B11-485D-9D9D-A61599B50761}" type="pres">
      <dgm:prSet presAssocID="{DF5A3F97-8005-4292-91FC-F47EB00C9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72FF9D-B32A-4551-9810-0743A4C9D91A}" type="pres">
      <dgm:prSet presAssocID="{126242E5-C7A4-464E-967A-2C38B05BFD76}" presName="sibTrans" presStyleLbl="sibTrans2D1" presStyleIdx="0" presStyleCnt="3"/>
      <dgm:spPr/>
      <dgm:t>
        <a:bodyPr/>
        <a:lstStyle/>
        <a:p>
          <a:endParaRPr lang="ru-RU"/>
        </a:p>
      </dgm:t>
    </dgm:pt>
    <dgm:pt modelId="{7DA3FE8C-5927-494C-865D-3D37196063AE}" type="pres">
      <dgm:prSet presAssocID="{126242E5-C7A4-464E-967A-2C38B05BFD76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D2D9A06-FDC8-429C-B869-F0B57C9F6336}" type="pres">
      <dgm:prSet presAssocID="{50250F24-0D2F-4DC3-B7E3-4D642E772C6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9DB62-F926-4029-AB8A-0FAE41511166}" type="pres">
      <dgm:prSet presAssocID="{D4EF0FE8-382F-49E3-AC89-08F6E704DBB5}" presName="sibTrans" presStyleLbl="sibTrans2D1" presStyleIdx="1" presStyleCnt="3"/>
      <dgm:spPr/>
      <dgm:t>
        <a:bodyPr/>
        <a:lstStyle/>
        <a:p>
          <a:endParaRPr lang="ru-RU"/>
        </a:p>
      </dgm:t>
    </dgm:pt>
    <dgm:pt modelId="{D9708B50-9D90-433C-AE14-554AE45EFD72}" type="pres">
      <dgm:prSet presAssocID="{D4EF0FE8-382F-49E3-AC89-08F6E704DBB5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707F33EF-86A7-4F8B-959C-21D723B22664}" type="pres">
      <dgm:prSet presAssocID="{17DFA6BA-F80C-4D9C-8446-F74DCA120EEB}" presName="node" presStyleLbl="node1" presStyleIdx="2" presStyleCnt="4" custScaleX="115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16801E-B01C-419A-A0ED-BAE678BD38C6}" type="pres">
      <dgm:prSet presAssocID="{E39729B7-E92D-4E07-B643-375E291BA305}" presName="sibTrans" presStyleLbl="sibTrans2D1" presStyleIdx="2" presStyleCnt="3"/>
      <dgm:spPr/>
      <dgm:t>
        <a:bodyPr/>
        <a:lstStyle/>
        <a:p>
          <a:endParaRPr lang="ru-RU"/>
        </a:p>
      </dgm:t>
    </dgm:pt>
    <dgm:pt modelId="{63FE8356-9BB7-47FA-B0BD-D069DB2597A9}" type="pres">
      <dgm:prSet presAssocID="{E39729B7-E92D-4E07-B643-375E291BA305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E1F9BDE7-BFD8-4890-9452-5F2355A2AEDC}" type="pres">
      <dgm:prSet presAssocID="{7B044A26-C514-41C2-A71F-1E0841ED773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115822-CA15-445A-B153-A00644D5263B}" type="presOf" srcId="{DF5A3F97-8005-4292-91FC-F47EB00C9521}" destId="{65A51090-0B11-485D-9D9D-A61599B50761}" srcOrd="0" destOrd="0" presId="urn:microsoft.com/office/officeart/2005/8/layout/process1"/>
    <dgm:cxn modelId="{F4DECE43-8E94-42F0-B943-A7A92C50991D}" type="presOf" srcId="{7B044A26-C514-41C2-A71F-1E0841ED7735}" destId="{E1F9BDE7-BFD8-4890-9452-5F2355A2AEDC}" srcOrd="0" destOrd="0" presId="urn:microsoft.com/office/officeart/2005/8/layout/process1"/>
    <dgm:cxn modelId="{8F92DBAE-7932-43CF-8FC4-E9A744E364FE}" type="presOf" srcId="{50250F24-0D2F-4DC3-B7E3-4D642E772C6F}" destId="{4D2D9A06-FDC8-429C-B869-F0B57C9F6336}" srcOrd="0" destOrd="0" presId="urn:microsoft.com/office/officeart/2005/8/layout/process1"/>
    <dgm:cxn modelId="{FD67AD1E-A2F5-4ABE-A026-919DC9C674B4}" srcId="{454DFAC5-9DB6-4D8B-9AD3-0CA1F5D445C6}" destId="{17DFA6BA-F80C-4D9C-8446-F74DCA120EEB}" srcOrd="2" destOrd="0" parTransId="{B728830D-9648-44BD-8AF1-2801B8DBE6CC}" sibTransId="{E39729B7-E92D-4E07-B643-375E291BA305}"/>
    <dgm:cxn modelId="{F55625E9-38D1-4DE2-9120-C9F8908459FE}" type="presOf" srcId="{17DFA6BA-F80C-4D9C-8446-F74DCA120EEB}" destId="{707F33EF-86A7-4F8B-959C-21D723B22664}" srcOrd="0" destOrd="0" presId="urn:microsoft.com/office/officeart/2005/8/layout/process1"/>
    <dgm:cxn modelId="{70042C95-F163-423F-8771-9CB2277A110C}" type="presOf" srcId="{126242E5-C7A4-464E-967A-2C38B05BFD76}" destId="{0372FF9D-B32A-4551-9810-0743A4C9D91A}" srcOrd="0" destOrd="0" presId="urn:microsoft.com/office/officeart/2005/8/layout/process1"/>
    <dgm:cxn modelId="{8192F14D-11E0-4762-A0F8-217C53E6B95D}" srcId="{454DFAC5-9DB6-4D8B-9AD3-0CA1F5D445C6}" destId="{7B044A26-C514-41C2-A71F-1E0841ED7735}" srcOrd="3" destOrd="0" parTransId="{CB152E57-383C-427D-A3E4-9B470BB51667}" sibTransId="{767F63E4-45F3-413B-933C-39EB2088B243}"/>
    <dgm:cxn modelId="{8079BD77-68BE-40DF-8B15-3A2FB266E250}" type="presOf" srcId="{454DFAC5-9DB6-4D8B-9AD3-0CA1F5D445C6}" destId="{A56B5538-A708-4C2B-AB5B-F9EEE4B8B324}" srcOrd="0" destOrd="0" presId="urn:microsoft.com/office/officeart/2005/8/layout/process1"/>
    <dgm:cxn modelId="{4A6A3D49-A73A-40A3-9975-94524C04F5B3}" type="presOf" srcId="{D4EF0FE8-382F-49E3-AC89-08F6E704DBB5}" destId="{3039DB62-F926-4029-AB8A-0FAE41511166}" srcOrd="0" destOrd="0" presId="urn:microsoft.com/office/officeart/2005/8/layout/process1"/>
    <dgm:cxn modelId="{87C00B95-8858-46C3-8047-C8FF22209700}" type="presOf" srcId="{E39729B7-E92D-4E07-B643-375E291BA305}" destId="{8F16801E-B01C-419A-A0ED-BAE678BD38C6}" srcOrd="0" destOrd="0" presId="urn:microsoft.com/office/officeart/2005/8/layout/process1"/>
    <dgm:cxn modelId="{0597D163-D98C-4DD2-94AB-7F5D3DA9296F}" type="presOf" srcId="{E39729B7-E92D-4E07-B643-375E291BA305}" destId="{63FE8356-9BB7-47FA-B0BD-D069DB2597A9}" srcOrd="1" destOrd="0" presId="urn:microsoft.com/office/officeart/2005/8/layout/process1"/>
    <dgm:cxn modelId="{B2E5B848-928C-4945-B251-CF78DCEB275E}" type="presOf" srcId="{126242E5-C7A4-464E-967A-2C38B05BFD76}" destId="{7DA3FE8C-5927-494C-865D-3D37196063AE}" srcOrd="1" destOrd="0" presId="urn:microsoft.com/office/officeart/2005/8/layout/process1"/>
    <dgm:cxn modelId="{C5820E12-BF97-419A-87F3-676334DF7ECF}" srcId="{454DFAC5-9DB6-4D8B-9AD3-0CA1F5D445C6}" destId="{DF5A3F97-8005-4292-91FC-F47EB00C9521}" srcOrd="0" destOrd="0" parTransId="{5C303562-F8E8-496B-B791-2132090D12CB}" sibTransId="{126242E5-C7A4-464E-967A-2C38B05BFD76}"/>
    <dgm:cxn modelId="{7AF66461-BDDE-4F79-BCD3-DEB3F2C7D7CC}" type="presOf" srcId="{D4EF0FE8-382F-49E3-AC89-08F6E704DBB5}" destId="{D9708B50-9D90-433C-AE14-554AE45EFD72}" srcOrd="1" destOrd="0" presId="urn:microsoft.com/office/officeart/2005/8/layout/process1"/>
    <dgm:cxn modelId="{A1FD30C6-07BB-48E8-B2C3-0267C2FA6A9B}" srcId="{454DFAC5-9DB6-4D8B-9AD3-0CA1F5D445C6}" destId="{50250F24-0D2F-4DC3-B7E3-4D642E772C6F}" srcOrd="1" destOrd="0" parTransId="{3A74ED57-BD46-4D8A-97D9-4A63FA62C728}" sibTransId="{D4EF0FE8-382F-49E3-AC89-08F6E704DBB5}"/>
    <dgm:cxn modelId="{18270E17-69CE-4EA7-999A-1854B7FE5A88}" type="presParOf" srcId="{A56B5538-A708-4C2B-AB5B-F9EEE4B8B324}" destId="{65A51090-0B11-485D-9D9D-A61599B50761}" srcOrd="0" destOrd="0" presId="urn:microsoft.com/office/officeart/2005/8/layout/process1"/>
    <dgm:cxn modelId="{B007EE18-5B68-4ADF-944B-ED4888D77292}" type="presParOf" srcId="{A56B5538-A708-4C2B-AB5B-F9EEE4B8B324}" destId="{0372FF9D-B32A-4551-9810-0743A4C9D91A}" srcOrd="1" destOrd="0" presId="urn:microsoft.com/office/officeart/2005/8/layout/process1"/>
    <dgm:cxn modelId="{666DE08D-79A6-4A59-B9F9-C1914177D348}" type="presParOf" srcId="{0372FF9D-B32A-4551-9810-0743A4C9D91A}" destId="{7DA3FE8C-5927-494C-865D-3D37196063AE}" srcOrd="0" destOrd="0" presId="urn:microsoft.com/office/officeart/2005/8/layout/process1"/>
    <dgm:cxn modelId="{44DD354B-7431-42D5-9D96-04A81DACEAC2}" type="presParOf" srcId="{A56B5538-A708-4C2B-AB5B-F9EEE4B8B324}" destId="{4D2D9A06-FDC8-429C-B869-F0B57C9F6336}" srcOrd="2" destOrd="0" presId="urn:microsoft.com/office/officeart/2005/8/layout/process1"/>
    <dgm:cxn modelId="{D4ECCB8D-CB62-472E-A0F7-BD1E91D84E13}" type="presParOf" srcId="{A56B5538-A708-4C2B-AB5B-F9EEE4B8B324}" destId="{3039DB62-F926-4029-AB8A-0FAE41511166}" srcOrd="3" destOrd="0" presId="urn:microsoft.com/office/officeart/2005/8/layout/process1"/>
    <dgm:cxn modelId="{F622010E-3590-44CE-A069-E583BE563B65}" type="presParOf" srcId="{3039DB62-F926-4029-AB8A-0FAE41511166}" destId="{D9708B50-9D90-433C-AE14-554AE45EFD72}" srcOrd="0" destOrd="0" presId="urn:microsoft.com/office/officeart/2005/8/layout/process1"/>
    <dgm:cxn modelId="{4B0E5760-2FBF-457E-875C-E2488A355ADE}" type="presParOf" srcId="{A56B5538-A708-4C2B-AB5B-F9EEE4B8B324}" destId="{707F33EF-86A7-4F8B-959C-21D723B22664}" srcOrd="4" destOrd="0" presId="urn:microsoft.com/office/officeart/2005/8/layout/process1"/>
    <dgm:cxn modelId="{BB83BD16-3608-4F0C-A3D4-BF28DD00626A}" type="presParOf" srcId="{A56B5538-A708-4C2B-AB5B-F9EEE4B8B324}" destId="{8F16801E-B01C-419A-A0ED-BAE678BD38C6}" srcOrd="5" destOrd="0" presId="urn:microsoft.com/office/officeart/2005/8/layout/process1"/>
    <dgm:cxn modelId="{B32F1926-9B90-4CD4-BB8A-64511F9C931F}" type="presParOf" srcId="{8F16801E-B01C-419A-A0ED-BAE678BD38C6}" destId="{63FE8356-9BB7-47FA-B0BD-D069DB2597A9}" srcOrd="0" destOrd="0" presId="urn:microsoft.com/office/officeart/2005/8/layout/process1"/>
    <dgm:cxn modelId="{200F67E1-1320-4290-A7F3-3998B1EAB6E1}" type="presParOf" srcId="{A56B5538-A708-4C2B-AB5B-F9EEE4B8B324}" destId="{E1F9BDE7-BFD8-4890-9452-5F2355A2AEDC}" srcOrd="6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4DFAC5-9DB6-4D8B-9AD3-0CA1F5D445C6}" type="doc">
      <dgm:prSet loTypeId="urn:microsoft.com/office/officeart/2005/8/layout/process1" loCatId="process" qsTypeId="urn:microsoft.com/office/officeart/2005/8/quickstyle/3d3" qsCatId="3D" csTypeId="urn:microsoft.com/office/officeart/2005/8/colors/accent0_3" csCatId="mainScheme" phldr="1"/>
      <dgm:spPr/>
    </dgm:pt>
    <dgm:pt modelId="{DF5A3F97-8005-4292-91FC-F47EB00C9521}">
      <dgm:prSet phldrT="[Текст]" custT="1"/>
      <dgm:spPr/>
      <dgm:t>
        <a:bodyPr/>
        <a:lstStyle/>
        <a:p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Демонстрації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C303562-F8E8-496B-B791-2132090D12CB}" type="parTrans" cxnId="{C5820E12-BF97-419A-87F3-676334DF7ECF}">
      <dgm:prSet/>
      <dgm:spPr/>
      <dgm:t>
        <a:bodyPr/>
        <a:lstStyle/>
        <a:p>
          <a:endParaRPr lang="ru-RU"/>
        </a:p>
      </dgm:t>
    </dgm:pt>
    <dgm:pt modelId="{126242E5-C7A4-464E-967A-2C38B05BFD76}" type="sibTrans" cxnId="{C5820E12-BF97-419A-87F3-676334DF7ECF}">
      <dgm:prSet/>
      <dgm:spPr/>
      <dgm:t>
        <a:bodyPr/>
        <a:lstStyle/>
        <a:p>
          <a:endParaRPr lang="ru-RU"/>
        </a:p>
      </dgm:t>
    </dgm:pt>
    <dgm:pt modelId="{50250F24-0D2F-4DC3-B7E3-4D642E772C6F}">
      <dgm:prSet phldrT="[Текст]" custT="1"/>
      <dgm:spPr/>
      <dgm:t>
        <a:bodyPr/>
        <a:lstStyle/>
        <a:p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Лабораторний дослід</a:t>
          </a:r>
          <a:endParaRPr lang="ru-RU" sz="1400" dirty="0" smtClean="0">
            <a:latin typeface="Times New Roman" pitchFamily="18" charset="0"/>
            <a:cs typeface="Times New Roman" pitchFamily="18" charset="0"/>
          </a:endParaRPr>
        </a:p>
      </dgm:t>
    </dgm:pt>
    <dgm:pt modelId="{3A74ED57-BD46-4D8A-97D9-4A63FA62C728}" type="parTrans" cxnId="{A1FD30C6-07BB-48E8-B2C3-0267C2FA6A9B}">
      <dgm:prSet/>
      <dgm:spPr/>
      <dgm:t>
        <a:bodyPr/>
        <a:lstStyle/>
        <a:p>
          <a:endParaRPr lang="ru-RU"/>
        </a:p>
      </dgm:t>
    </dgm:pt>
    <dgm:pt modelId="{D4EF0FE8-382F-49E3-AC89-08F6E704DBB5}" type="sibTrans" cxnId="{A1FD30C6-07BB-48E8-B2C3-0267C2FA6A9B}">
      <dgm:prSet/>
      <dgm:spPr/>
      <dgm:t>
        <a:bodyPr/>
        <a:lstStyle/>
        <a:p>
          <a:endParaRPr lang="ru-RU"/>
        </a:p>
      </dgm:t>
    </dgm:pt>
    <dgm:pt modelId="{17DFA6BA-F80C-4D9C-8446-F74DCA120EEB}">
      <dgm:prSet phldrT="[Текст]" custT="1"/>
      <dgm:spPr/>
      <dgm:t>
        <a:bodyPr/>
        <a:lstStyle/>
        <a:p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Практична робота</a:t>
          </a:r>
          <a:endParaRPr lang="ru-RU" sz="1400" dirty="0" smtClean="0">
            <a:latin typeface="Times New Roman" pitchFamily="18" charset="0"/>
            <a:cs typeface="Times New Roman" pitchFamily="18" charset="0"/>
          </a:endParaRPr>
        </a:p>
      </dgm:t>
    </dgm:pt>
    <dgm:pt modelId="{B728830D-9648-44BD-8AF1-2801B8DBE6CC}" type="parTrans" cxnId="{FD67AD1E-A2F5-4ABE-A026-919DC9C674B4}">
      <dgm:prSet/>
      <dgm:spPr/>
      <dgm:t>
        <a:bodyPr/>
        <a:lstStyle/>
        <a:p>
          <a:endParaRPr lang="ru-RU"/>
        </a:p>
      </dgm:t>
    </dgm:pt>
    <dgm:pt modelId="{E39729B7-E92D-4E07-B643-375E291BA305}" type="sibTrans" cxnId="{FD67AD1E-A2F5-4ABE-A026-919DC9C674B4}">
      <dgm:prSet/>
      <dgm:spPr/>
      <dgm:t>
        <a:bodyPr/>
        <a:lstStyle/>
        <a:p>
          <a:endParaRPr lang="ru-RU"/>
        </a:p>
      </dgm:t>
    </dgm:pt>
    <dgm:pt modelId="{7B044A26-C514-41C2-A71F-1E0841ED7735}">
      <dgm:prSet phldrT="[Текст]" custT="1"/>
      <dgm:spPr/>
      <dgm:t>
        <a:bodyPr/>
        <a:lstStyle/>
        <a:p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Практична робота </a:t>
          </a:r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uk-UA" sz="1200" dirty="0" err="1" smtClean="0">
              <a:latin typeface="Times New Roman" pitchFamily="18" charset="0"/>
              <a:cs typeface="Times New Roman" pitchFamily="18" charset="0"/>
            </a:rPr>
            <a:t>розв</a:t>
          </a:r>
          <a:r>
            <a:rPr lang="en-US" sz="1200" dirty="0" smtClean="0">
              <a:latin typeface="Times New Roman" pitchFamily="18" charset="0"/>
              <a:cs typeface="Times New Roman" pitchFamily="18" charset="0"/>
            </a:rPr>
            <a:t>’</a:t>
          </a:r>
          <a:r>
            <a:rPr lang="uk-UA" sz="1200" dirty="0" err="1" smtClean="0">
              <a:latin typeface="Times New Roman" pitchFamily="18" charset="0"/>
              <a:cs typeface="Times New Roman" pitchFamily="18" charset="0"/>
            </a:rPr>
            <a:t>язування</a:t>
          </a:r>
          <a:r>
            <a:rPr lang="uk-UA" sz="1200" dirty="0" smtClean="0">
              <a:latin typeface="Times New Roman" pitchFamily="18" charset="0"/>
              <a:cs typeface="Times New Roman" pitchFamily="18" charset="0"/>
            </a:rPr>
            <a:t> експериментальних задач)</a:t>
          </a:r>
          <a:endParaRPr lang="ru-RU" sz="1200" dirty="0" smtClean="0">
            <a:latin typeface="Times New Roman" pitchFamily="18" charset="0"/>
            <a:cs typeface="Times New Roman" pitchFamily="18" charset="0"/>
          </a:endParaRPr>
        </a:p>
      </dgm:t>
    </dgm:pt>
    <dgm:pt modelId="{CB152E57-383C-427D-A3E4-9B470BB51667}" type="parTrans" cxnId="{8192F14D-11E0-4762-A0F8-217C53E6B95D}">
      <dgm:prSet/>
      <dgm:spPr/>
      <dgm:t>
        <a:bodyPr/>
        <a:lstStyle/>
        <a:p>
          <a:endParaRPr lang="ru-RU"/>
        </a:p>
      </dgm:t>
    </dgm:pt>
    <dgm:pt modelId="{767F63E4-45F3-413B-933C-39EB2088B243}" type="sibTrans" cxnId="{8192F14D-11E0-4762-A0F8-217C53E6B95D}">
      <dgm:prSet/>
      <dgm:spPr/>
      <dgm:t>
        <a:bodyPr/>
        <a:lstStyle/>
        <a:p>
          <a:endParaRPr lang="ru-RU"/>
        </a:p>
      </dgm:t>
    </dgm:pt>
    <dgm:pt modelId="{A0DDCDCB-2AEE-4C30-A322-6592EB4E2ACC}">
      <dgm:prSet phldrT="[Текст]" custT="1"/>
      <dgm:spPr/>
      <dgm:t>
        <a:bodyPr/>
        <a:lstStyle/>
        <a:p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Домашній експеримент</a:t>
          </a:r>
          <a:endParaRPr lang="ru-RU" sz="1400" dirty="0" smtClean="0">
            <a:latin typeface="Times New Roman" pitchFamily="18" charset="0"/>
            <a:cs typeface="Times New Roman" pitchFamily="18" charset="0"/>
          </a:endParaRPr>
        </a:p>
      </dgm:t>
    </dgm:pt>
    <dgm:pt modelId="{9FA26DC8-9191-4B17-8838-CE9AEB671C73}" type="parTrans" cxnId="{11468BE3-0D16-4C6C-ACFB-0195DFCA8E9B}">
      <dgm:prSet/>
      <dgm:spPr/>
      <dgm:t>
        <a:bodyPr/>
        <a:lstStyle/>
        <a:p>
          <a:endParaRPr lang="ru-RU"/>
        </a:p>
      </dgm:t>
    </dgm:pt>
    <dgm:pt modelId="{CDF169BB-4CDA-418C-BF90-081ED066399A}" type="sibTrans" cxnId="{11468BE3-0D16-4C6C-ACFB-0195DFCA8E9B}">
      <dgm:prSet/>
      <dgm:spPr/>
      <dgm:t>
        <a:bodyPr/>
        <a:lstStyle/>
        <a:p>
          <a:endParaRPr lang="ru-RU"/>
        </a:p>
      </dgm:t>
    </dgm:pt>
    <dgm:pt modelId="{A56B5538-A708-4C2B-AB5B-F9EEE4B8B324}" type="pres">
      <dgm:prSet presAssocID="{454DFAC5-9DB6-4D8B-9AD3-0CA1F5D445C6}" presName="Name0" presStyleCnt="0">
        <dgm:presLayoutVars>
          <dgm:dir/>
          <dgm:resizeHandles val="exact"/>
        </dgm:presLayoutVars>
      </dgm:prSet>
      <dgm:spPr/>
    </dgm:pt>
    <dgm:pt modelId="{65A51090-0B11-485D-9D9D-A61599B50761}" type="pres">
      <dgm:prSet presAssocID="{DF5A3F97-8005-4292-91FC-F47EB00C952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72FF9D-B32A-4551-9810-0743A4C9D91A}" type="pres">
      <dgm:prSet presAssocID="{126242E5-C7A4-464E-967A-2C38B05BFD76}" presName="sibTrans" presStyleLbl="sibTrans2D1" presStyleIdx="0" presStyleCnt="4"/>
      <dgm:spPr/>
      <dgm:t>
        <a:bodyPr/>
        <a:lstStyle/>
        <a:p>
          <a:endParaRPr lang="ru-RU"/>
        </a:p>
      </dgm:t>
    </dgm:pt>
    <dgm:pt modelId="{7DA3FE8C-5927-494C-865D-3D37196063AE}" type="pres">
      <dgm:prSet presAssocID="{126242E5-C7A4-464E-967A-2C38B05BFD76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4D2D9A06-FDC8-429C-B869-F0B57C9F6336}" type="pres">
      <dgm:prSet presAssocID="{50250F24-0D2F-4DC3-B7E3-4D642E772C6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9DB62-F926-4029-AB8A-0FAE41511166}" type="pres">
      <dgm:prSet presAssocID="{D4EF0FE8-382F-49E3-AC89-08F6E704DBB5}" presName="sibTrans" presStyleLbl="sibTrans2D1" presStyleIdx="1" presStyleCnt="4"/>
      <dgm:spPr/>
      <dgm:t>
        <a:bodyPr/>
        <a:lstStyle/>
        <a:p>
          <a:endParaRPr lang="ru-RU"/>
        </a:p>
      </dgm:t>
    </dgm:pt>
    <dgm:pt modelId="{D9708B50-9D90-433C-AE14-554AE45EFD72}" type="pres">
      <dgm:prSet presAssocID="{D4EF0FE8-382F-49E3-AC89-08F6E704DBB5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07F33EF-86A7-4F8B-959C-21D723B22664}" type="pres">
      <dgm:prSet presAssocID="{17DFA6BA-F80C-4D9C-8446-F74DCA120EEB}" presName="node" presStyleLbl="node1" presStyleIdx="2" presStyleCnt="5" custScaleX="115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16801E-B01C-419A-A0ED-BAE678BD38C6}" type="pres">
      <dgm:prSet presAssocID="{E39729B7-E92D-4E07-B643-375E291BA305}" presName="sibTrans" presStyleLbl="sibTrans2D1" presStyleIdx="2" presStyleCnt="4"/>
      <dgm:spPr/>
      <dgm:t>
        <a:bodyPr/>
        <a:lstStyle/>
        <a:p>
          <a:endParaRPr lang="ru-RU"/>
        </a:p>
      </dgm:t>
    </dgm:pt>
    <dgm:pt modelId="{63FE8356-9BB7-47FA-B0BD-D069DB2597A9}" type="pres">
      <dgm:prSet presAssocID="{E39729B7-E92D-4E07-B643-375E291BA305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E1F9BDE7-BFD8-4890-9452-5F2355A2AEDC}" type="pres">
      <dgm:prSet presAssocID="{7B044A26-C514-41C2-A71F-1E0841ED773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50E21-95A5-4274-8C51-6C276AEC1F07}" type="pres">
      <dgm:prSet presAssocID="{767F63E4-45F3-413B-933C-39EB2088B243}" presName="sibTrans" presStyleLbl="sibTrans2D1" presStyleIdx="3" presStyleCnt="4"/>
      <dgm:spPr/>
      <dgm:t>
        <a:bodyPr/>
        <a:lstStyle/>
        <a:p>
          <a:endParaRPr lang="ru-RU"/>
        </a:p>
      </dgm:t>
    </dgm:pt>
    <dgm:pt modelId="{DB9F11D5-EF2C-47E8-A6D0-35696954AAA8}" type="pres">
      <dgm:prSet presAssocID="{767F63E4-45F3-413B-933C-39EB2088B243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F190AA0D-10C5-4FCC-A586-D874D2C652A3}" type="pres">
      <dgm:prSet presAssocID="{A0DDCDCB-2AEE-4C30-A322-6592EB4E2AC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92F14D-11E0-4762-A0F8-217C53E6B95D}" srcId="{454DFAC5-9DB6-4D8B-9AD3-0CA1F5D445C6}" destId="{7B044A26-C514-41C2-A71F-1E0841ED7735}" srcOrd="3" destOrd="0" parTransId="{CB152E57-383C-427D-A3E4-9B470BB51667}" sibTransId="{767F63E4-45F3-413B-933C-39EB2088B243}"/>
    <dgm:cxn modelId="{1926AC1F-EC45-48A4-AA0C-176D76E68A0D}" type="presOf" srcId="{126242E5-C7A4-464E-967A-2C38B05BFD76}" destId="{7DA3FE8C-5927-494C-865D-3D37196063AE}" srcOrd="1" destOrd="0" presId="urn:microsoft.com/office/officeart/2005/8/layout/process1"/>
    <dgm:cxn modelId="{A90CA16E-92C7-45AB-BF1C-A3EBB7E3D3F0}" type="presOf" srcId="{17DFA6BA-F80C-4D9C-8446-F74DCA120EEB}" destId="{707F33EF-86A7-4F8B-959C-21D723B22664}" srcOrd="0" destOrd="0" presId="urn:microsoft.com/office/officeart/2005/8/layout/process1"/>
    <dgm:cxn modelId="{FAB57AE3-2F4C-443B-A45C-A187F134EEA0}" type="presOf" srcId="{A0DDCDCB-2AEE-4C30-A322-6592EB4E2ACC}" destId="{F190AA0D-10C5-4FCC-A586-D874D2C652A3}" srcOrd="0" destOrd="0" presId="urn:microsoft.com/office/officeart/2005/8/layout/process1"/>
    <dgm:cxn modelId="{A1FD30C6-07BB-48E8-B2C3-0267C2FA6A9B}" srcId="{454DFAC5-9DB6-4D8B-9AD3-0CA1F5D445C6}" destId="{50250F24-0D2F-4DC3-B7E3-4D642E772C6F}" srcOrd="1" destOrd="0" parTransId="{3A74ED57-BD46-4D8A-97D9-4A63FA62C728}" sibTransId="{D4EF0FE8-382F-49E3-AC89-08F6E704DBB5}"/>
    <dgm:cxn modelId="{FC4A2E68-1751-451A-8155-73EA8335394D}" type="presOf" srcId="{DF5A3F97-8005-4292-91FC-F47EB00C9521}" destId="{65A51090-0B11-485D-9D9D-A61599B50761}" srcOrd="0" destOrd="0" presId="urn:microsoft.com/office/officeart/2005/8/layout/process1"/>
    <dgm:cxn modelId="{5845F015-6AAB-47BD-9446-F98670DD59E2}" type="presOf" srcId="{D4EF0FE8-382F-49E3-AC89-08F6E704DBB5}" destId="{3039DB62-F926-4029-AB8A-0FAE41511166}" srcOrd="0" destOrd="0" presId="urn:microsoft.com/office/officeart/2005/8/layout/process1"/>
    <dgm:cxn modelId="{E45AD467-9F6F-4821-A1D9-F06606DA2920}" type="presOf" srcId="{767F63E4-45F3-413B-933C-39EB2088B243}" destId="{DB9F11D5-EF2C-47E8-A6D0-35696954AAA8}" srcOrd="1" destOrd="0" presId="urn:microsoft.com/office/officeart/2005/8/layout/process1"/>
    <dgm:cxn modelId="{ED52A008-2957-4203-A1AF-282D3BE820A3}" type="presOf" srcId="{D4EF0FE8-382F-49E3-AC89-08F6E704DBB5}" destId="{D9708B50-9D90-433C-AE14-554AE45EFD72}" srcOrd="1" destOrd="0" presId="urn:microsoft.com/office/officeart/2005/8/layout/process1"/>
    <dgm:cxn modelId="{898D60F5-B547-4EEF-BE41-671F54F8F1A2}" type="presOf" srcId="{126242E5-C7A4-464E-967A-2C38B05BFD76}" destId="{0372FF9D-B32A-4551-9810-0743A4C9D91A}" srcOrd="0" destOrd="0" presId="urn:microsoft.com/office/officeart/2005/8/layout/process1"/>
    <dgm:cxn modelId="{CF7BF1AD-CF40-4A58-ABFA-02D93A353A91}" type="presOf" srcId="{767F63E4-45F3-413B-933C-39EB2088B243}" destId="{45B50E21-95A5-4274-8C51-6C276AEC1F07}" srcOrd="0" destOrd="0" presId="urn:microsoft.com/office/officeart/2005/8/layout/process1"/>
    <dgm:cxn modelId="{7A444F2C-EB57-4428-A6BF-1DE479A9F96B}" type="presOf" srcId="{454DFAC5-9DB6-4D8B-9AD3-0CA1F5D445C6}" destId="{A56B5538-A708-4C2B-AB5B-F9EEE4B8B324}" srcOrd="0" destOrd="0" presId="urn:microsoft.com/office/officeart/2005/8/layout/process1"/>
    <dgm:cxn modelId="{C5820E12-BF97-419A-87F3-676334DF7ECF}" srcId="{454DFAC5-9DB6-4D8B-9AD3-0CA1F5D445C6}" destId="{DF5A3F97-8005-4292-91FC-F47EB00C9521}" srcOrd="0" destOrd="0" parTransId="{5C303562-F8E8-496B-B791-2132090D12CB}" sibTransId="{126242E5-C7A4-464E-967A-2C38B05BFD76}"/>
    <dgm:cxn modelId="{11468BE3-0D16-4C6C-ACFB-0195DFCA8E9B}" srcId="{454DFAC5-9DB6-4D8B-9AD3-0CA1F5D445C6}" destId="{A0DDCDCB-2AEE-4C30-A322-6592EB4E2ACC}" srcOrd="4" destOrd="0" parTransId="{9FA26DC8-9191-4B17-8838-CE9AEB671C73}" sibTransId="{CDF169BB-4CDA-418C-BF90-081ED066399A}"/>
    <dgm:cxn modelId="{55246814-9064-4562-844E-E85039B605BE}" type="presOf" srcId="{E39729B7-E92D-4E07-B643-375E291BA305}" destId="{63FE8356-9BB7-47FA-B0BD-D069DB2597A9}" srcOrd="1" destOrd="0" presId="urn:microsoft.com/office/officeart/2005/8/layout/process1"/>
    <dgm:cxn modelId="{40C9C236-E37C-440A-97E5-1EFB5765A910}" type="presOf" srcId="{E39729B7-E92D-4E07-B643-375E291BA305}" destId="{8F16801E-B01C-419A-A0ED-BAE678BD38C6}" srcOrd="0" destOrd="0" presId="urn:microsoft.com/office/officeart/2005/8/layout/process1"/>
    <dgm:cxn modelId="{FD67AD1E-A2F5-4ABE-A026-919DC9C674B4}" srcId="{454DFAC5-9DB6-4D8B-9AD3-0CA1F5D445C6}" destId="{17DFA6BA-F80C-4D9C-8446-F74DCA120EEB}" srcOrd="2" destOrd="0" parTransId="{B728830D-9648-44BD-8AF1-2801B8DBE6CC}" sibTransId="{E39729B7-E92D-4E07-B643-375E291BA305}"/>
    <dgm:cxn modelId="{71C66534-406E-486A-B262-A38A5B17FF04}" type="presOf" srcId="{50250F24-0D2F-4DC3-B7E3-4D642E772C6F}" destId="{4D2D9A06-FDC8-429C-B869-F0B57C9F6336}" srcOrd="0" destOrd="0" presId="urn:microsoft.com/office/officeart/2005/8/layout/process1"/>
    <dgm:cxn modelId="{13B51883-E4B2-4CB0-9113-7BEB33FC2993}" type="presOf" srcId="{7B044A26-C514-41C2-A71F-1E0841ED7735}" destId="{E1F9BDE7-BFD8-4890-9452-5F2355A2AEDC}" srcOrd="0" destOrd="0" presId="urn:microsoft.com/office/officeart/2005/8/layout/process1"/>
    <dgm:cxn modelId="{5E2F96D4-2784-4097-8B24-C6F543CDE33D}" type="presParOf" srcId="{A56B5538-A708-4C2B-AB5B-F9EEE4B8B324}" destId="{65A51090-0B11-485D-9D9D-A61599B50761}" srcOrd="0" destOrd="0" presId="urn:microsoft.com/office/officeart/2005/8/layout/process1"/>
    <dgm:cxn modelId="{34F6D08C-1A63-48E0-AEC4-AA208C6BFE8E}" type="presParOf" srcId="{A56B5538-A708-4C2B-AB5B-F9EEE4B8B324}" destId="{0372FF9D-B32A-4551-9810-0743A4C9D91A}" srcOrd="1" destOrd="0" presId="urn:microsoft.com/office/officeart/2005/8/layout/process1"/>
    <dgm:cxn modelId="{E24A03D1-7758-4263-A012-1F14D2DA2873}" type="presParOf" srcId="{0372FF9D-B32A-4551-9810-0743A4C9D91A}" destId="{7DA3FE8C-5927-494C-865D-3D37196063AE}" srcOrd="0" destOrd="0" presId="urn:microsoft.com/office/officeart/2005/8/layout/process1"/>
    <dgm:cxn modelId="{847ADEE9-019F-41B8-9156-C398C1A82221}" type="presParOf" srcId="{A56B5538-A708-4C2B-AB5B-F9EEE4B8B324}" destId="{4D2D9A06-FDC8-429C-B869-F0B57C9F6336}" srcOrd="2" destOrd="0" presId="urn:microsoft.com/office/officeart/2005/8/layout/process1"/>
    <dgm:cxn modelId="{BF6A969B-4F66-4B36-8FEA-3254FE961021}" type="presParOf" srcId="{A56B5538-A708-4C2B-AB5B-F9EEE4B8B324}" destId="{3039DB62-F926-4029-AB8A-0FAE41511166}" srcOrd="3" destOrd="0" presId="urn:microsoft.com/office/officeart/2005/8/layout/process1"/>
    <dgm:cxn modelId="{C94A9326-39B1-4E5A-9F1E-ED1CFC77B93D}" type="presParOf" srcId="{3039DB62-F926-4029-AB8A-0FAE41511166}" destId="{D9708B50-9D90-433C-AE14-554AE45EFD72}" srcOrd="0" destOrd="0" presId="urn:microsoft.com/office/officeart/2005/8/layout/process1"/>
    <dgm:cxn modelId="{AF8A318E-E55B-4DE3-A35D-3542E616C3D3}" type="presParOf" srcId="{A56B5538-A708-4C2B-AB5B-F9EEE4B8B324}" destId="{707F33EF-86A7-4F8B-959C-21D723B22664}" srcOrd="4" destOrd="0" presId="urn:microsoft.com/office/officeart/2005/8/layout/process1"/>
    <dgm:cxn modelId="{6EC48461-CF00-4F08-A103-EE21829B88F8}" type="presParOf" srcId="{A56B5538-A708-4C2B-AB5B-F9EEE4B8B324}" destId="{8F16801E-B01C-419A-A0ED-BAE678BD38C6}" srcOrd="5" destOrd="0" presId="urn:microsoft.com/office/officeart/2005/8/layout/process1"/>
    <dgm:cxn modelId="{A40CA47F-3DE9-4EBA-A56C-FCED1C5DCF25}" type="presParOf" srcId="{8F16801E-B01C-419A-A0ED-BAE678BD38C6}" destId="{63FE8356-9BB7-47FA-B0BD-D069DB2597A9}" srcOrd="0" destOrd="0" presId="urn:microsoft.com/office/officeart/2005/8/layout/process1"/>
    <dgm:cxn modelId="{FC9BEB08-2056-4AA4-986A-59C4E81357AB}" type="presParOf" srcId="{A56B5538-A708-4C2B-AB5B-F9EEE4B8B324}" destId="{E1F9BDE7-BFD8-4890-9452-5F2355A2AEDC}" srcOrd="6" destOrd="0" presId="urn:microsoft.com/office/officeart/2005/8/layout/process1"/>
    <dgm:cxn modelId="{A92D2FD4-49A7-465B-9BA3-B74E57A47004}" type="presParOf" srcId="{A56B5538-A708-4C2B-AB5B-F9EEE4B8B324}" destId="{45B50E21-95A5-4274-8C51-6C276AEC1F07}" srcOrd="7" destOrd="0" presId="urn:microsoft.com/office/officeart/2005/8/layout/process1"/>
    <dgm:cxn modelId="{5C642264-6C9C-43D4-8A99-FE93471787E6}" type="presParOf" srcId="{45B50E21-95A5-4274-8C51-6C276AEC1F07}" destId="{DB9F11D5-EF2C-47E8-A6D0-35696954AAA8}" srcOrd="0" destOrd="0" presId="urn:microsoft.com/office/officeart/2005/8/layout/process1"/>
    <dgm:cxn modelId="{4DB1614E-E162-4EEC-A832-AD2F222DA1AA}" type="presParOf" srcId="{A56B5538-A708-4C2B-AB5B-F9EEE4B8B324}" destId="{F190AA0D-10C5-4FCC-A586-D874D2C652A3}" srcOrd="8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988CA-6310-49F4-B286-02B8948C08B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19D7E-8A66-4CCE-9B2F-F0E117210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19D7E-8A66-4CCE-9B2F-F0E1172104A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AC97-D452-462A-BD23-EF4449992537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4CA47-5217-4990-A12F-46FCF6A74E15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FD0D8-7127-4B48-B998-288ABF93F8DB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5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4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18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2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4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5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6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7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8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9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2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4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5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6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7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9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0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3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5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7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8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0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1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2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3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4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5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6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7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8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9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0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2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3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5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6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7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8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11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8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Arc 66"/>
              <p:cNvSpPr>
                <a:spLocks/>
              </p:cNvSpPr>
              <p:nvPr/>
            </p:nvSpPr>
            <p:spPr bwMode="ltGray">
              <a:xfrm rot="5400000">
                <a:off x="5097" y="3347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50243" name="Rectangle 67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0244" name="Rectangle 6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78B49-78CA-402A-A401-28E1EBDE2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12989-7AFD-4821-9352-13E50A063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83BE9-6A92-40BC-B5A5-5B4BB5D87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B930B-10CE-4D6F-A3BF-C2DF625480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1EE82-42F1-4EBF-8BA1-42D613BD9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D53AC-25C6-4583-BE9C-C2F50F5D7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895E0-9C8A-4228-80CC-947D6D3CD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2B84C-8B40-4A99-B38E-739587372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0CA4-8D69-4737-A7FA-ECF89610FB80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D08E3-9453-4478-9E19-A8C3B39B4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B2772-60DE-404F-A559-C48907B59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8AF40-F734-4C1A-A378-A6E4C4634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C6CF9-6618-4E68-A8E2-ED630D2C2D22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57DE00E-A4D9-4FD6-A121-097B11EC083E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3BE78-0697-44D3-B513-51F47249F3B2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C4E3-C210-412D-BDC7-B62154A41808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1A515-80DA-43CD-B916-1B2353B4B488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5D1E-1047-4A65-A765-BF1007812A7B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64C4FC7-E4AD-4890-99FE-CD239357C242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A9AE797-3248-447E-9663-90F1BE8ABE3D}" type="datetime1">
              <a:rPr lang="ru-RU" smtClean="0"/>
              <a:pPr/>
              <a:t>18.08.2021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0184CC3-FA02-4D45-B883-13CFD04BD8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49157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58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59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0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1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2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3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4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5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6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7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8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9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0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1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2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3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4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5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6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7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8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5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49180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81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82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83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84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85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86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87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88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89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0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1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2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3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4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5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6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7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8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99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200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201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202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203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204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205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206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207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208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49209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210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49212" name="Line 60"/>
              <p:cNvSpPr>
                <a:spLocks noChangeShapeType="1"/>
              </p:cNvSpPr>
              <p:nvPr/>
            </p:nvSpPr>
            <p:spPr bwMode="ltGray">
              <a:xfrm flipH="1">
                <a:off x="96" y="1038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213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214" name="Arc 62"/>
              <p:cNvSpPr>
                <a:spLocks/>
              </p:cNvSpPr>
              <p:nvPr/>
            </p:nvSpPr>
            <p:spPr bwMode="ltGray">
              <a:xfrm flipH="1">
                <a:off x="218" y="916"/>
                <a:ext cx="238" cy="240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8195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6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9217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218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219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13EADDB-B770-45A6-A79C-13FC70215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pull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1bsmq7ahxY" TargetMode="Externa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T1YMkr7ZIc8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T1YMkr7ZIc8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iEwZl2jEAu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forms/d/e/1FAIpQLSfu5HzynCKS5Uhp-Kui2C18DwXmWASAvz3Jl4hVW9IXSXbiog/viewform?usp=sf_link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oki\&#1052;&#1086;&#1111;%20&#1076;&#1086;&#1082;&#1091;&#1084;&#1077;&#1085;&#1090;&#1080;\&#1054;&#1083;&#1100;&#1075;&#1072;\&#1093;&#1080;&#1084;&#1080;&#1103;\9&#1052;\&#1076;&#1086;&#1084;%20&#1077;&#1082;&#1089;&#1087;\&#1087;&#1086;&#1074;&#1077;&#1088;&#1093;&#1085;%20&#1085;&#1072;&#1090;&#1103;&#1075;%20&#1074;&#1086;&#1076;&#1080;\video-9267c27e3d8151533fec3e20052605e9-V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P9x3Tiu3R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TNaAVQCWHqQ" TargetMode="External"/><Relationship Id="rId5" Type="http://schemas.openxmlformats.org/officeDocument/2006/relationships/hyperlink" Target="https://www.youtube.com/watch?v=l_-HbdNQliA" TargetMode="External"/><Relationship Id="rId4" Type="http://schemas.openxmlformats.org/officeDocument/2006/relationships/hyperlink" Target="https://www.youtube.com/watch?v=VfBcfYR1VQo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u_qSy7jwLms" TargetMode="External"/><Relationship Id="rId3" Type="http://schemas.openxmlformats.org/officeDocument/2006/relationships/hyperlink" Target="https://www.youtube.com/watch?v=sOFVmk6FgmA" TargetMode="External"/><Relationship Id="rId7" Type="http://schemas.openxmlformats.org/officeDocument/2006/relationships/hyperlink" Target="https://www.youtube.com/watch?v=M3JB4cSO7Yc&amp;t=94s" TargetMode="External"/><Relationship Id="rId2" Type="http://schemas.openxmlformats.org/officeDocument/2006/relationships/hyperlink" Target="https://www.youtube.com/watch?v=1J3Zk5gvEj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BY48oTiBfNU" TargetMode="External"/><Relationship Id="rId5" Type="http://schemas.openxmlformats.org/officeDocument/2006/relationships/hyperlink" Target="https://www.youtube.com/watch?v=e3TwqfdwbrM" TargetMode="External"/><Relationship Id="rId4" Type="http://schemas.openxmlformats.org/officeDocument/2006/relationships/hyperlink" Target="https://www.youtube.com/watch?v=J1bsmq7ahxY" TargetMode="External"/><Relationship Id="rId9" Type="http://schemas.openxmlformats.org/officeDocument/2006/relationships/hyperlink" Target="https://www.youtube.com/watch?v=xm6rkV7CT7s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vgeInwyt9Og" TargetMode="External"/><Relationship Id="rId3" Type="http://schemas.openxmlformats.org/officeDocument/2006/relationships/hyperlink" Target="https://www.youtube.com/watch?v=rb7ecpzNiKs" TargetMode="External"/><Relationship Id="rId7" Type="http://schemas.openxmlformats.org/officeDocument/2006/relationships/hyperlink" Target="https://www.youtube.com/watch?v=kjtGcveOosY" TargetMode="External"/><Relationship Id="rId2" Type="http://schemas.openxmlformats.org/officeDocument/2006/relationships/hyperlink" Target="https://www.youtube.com/watch?v=C5rkDc7kSSQ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7I8xE-7DjUU" TargetMode="External"/><Relationship Id="rId5" Type="http://schemas.openxmlformats.org/officeDocument/2006/relationships/hyperlink" Target="https://www.youtube.com/watch?v=W6dzzewvB4E" TargetMode="External"/><Relationship Id="rId4" Type="http://schemas.openxmlformats.org/officeDocument/2006/relationships/hyperlink" Target="https://www.youtube.com/watch?v=_XnwMMjUleI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WH27wEk5wB8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928694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Комунальний заклад </a:t>
            </a:r>
            <a:r>
              <a:rPr lang="uk-UA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“Вінницький</a:t>
            </a:r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ліцей №7 </a:t>
            </a:r>
            <a:br>
              <a:rPr lang="uk-UA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ім. Олександра </a:t>
            </a:r>
            <a:r>
              <a:rPr lang="uk-UA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Сухомовського”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000628" y="5500702"/>
            <a:ext cx="39405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err="1" smtClean="0">
                <a:latin typeface="Monotype Corsiva" pitchFamily="66" charset="0"/>
              </a:rPr>
              <a:t>Княгиницька</a:t>
            </a:r>
            <a:r>
              <a:rPr lang="uk-UA" sz="2400" dirty="0" smtClean="0">
                <a:latin typeface="Monotype Corsiva" pitchFamily="66" charset="0"/>
              </a:rPr>
              <a:t> Ольга  Дмитрівна</a:t>
            </a:r>
          </a:p>
          <a:p>
            <a:r>
              <a:rPr lang="uk-UA" sz="2400" dirty="0" smtClean="0">
                <a:latin typeface="Monotype Corsiva" pitchFamily="66" charset="0"/>
              </a:rPr>
              <a:t>вчитель хімії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1472" y="3000372"/>
            <a:ext cx="7772400" cy="171451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Виконання експериментальної частини  програми з хімії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умовах дистанційного навчання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5D722F-4852-4090-984C-4159AF87866B}" type="slidenum">
              <a:rPr lang="ru-RU" smtClean="0"/>
              <a:pPr/>
              <a:t>10</a:t>
            </a:fld>
            <a:endParaRPr lang="ru-RU" smtClean="0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857250" y="142875"/>
            <a:ext cx="6956425" cy="1597025"/>
            <a:chOff x="441" y="12064"/>
            <a:chExt cx="10954" cy="2515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6561" y="12244"/>
              <a:ext cx="2398" cy="1980"/>
              <a:chOff x="6561" y="12244"/>
              <a:chExt cx="2398" cy="1980"/>
            </a:xfrm>
          </p:grpSpPr>
          <p:sp>
            <p:nvSpPr>
              <p:cNvPr id="4152" name="Line 24"/>
              <p:cNvSpPr>
                <a:spLocks noChangeShapeType="1"/>
              </p:cNvSpPr>
              <p:nvPr/>
            </p:nvSpPr>
            <p:spPr bwMode="auto">
              <a:xfrm flipV="1">
                <a:off x="6594" y="12960"/>
                <a:ext cx="1468" cy="724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3" name="Line 25"/>
              <p:cNvSpPr>
                <a:spLocks noChangeShapeType="1"/>
              </p:cNvSpPr>
              <p:nvPr/>
            </p:nvSpPr>
            <p:spPr bwMode="auto">
              <a:xfrm flipV="1">
                <a:off x="6594" y="13504"/>
                <a:ext cx="1519" cy="18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4" name="Line 26"/>
              <p:cNvSpPr>
                <a:spLocks noChangeShapeType="1"/>
              </p:cNvSpPr>
              <p:nvPr/>
            </p:nvSpPr>
            <p:spPr bwMode="auto">
              <a:xfrm flipV="1">
                <a:off x="6597" y="12244"/>
                <a:ext cx="2016" cy="144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5" name="Line 27"/>
              <p:cNvSpPr>
                <a:spLocks noChangeShapeType="1"/>
              </p:cNvSpPr>
              <p:nvPr/>
            </p:nvSpPr>
            <p:spPr bwMode="auto">
              <a:xfrm>
                <a:off x="6561" y="13684"/>
                <a:ext cx="2398" cy="54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28"/>
            <p:cNvGrpSpPr>
              <a:grpSpLocks/>
            </p:cNvGrpSpPr>
            <p:nvPr/>
          </p:nvGrpSpPr>
          <p:grpSpPr bwMode="auto">
            <a:xfrm>
              <a:off x="2601" y="12424"/>
              <a:ext cx="2160" cy="1980"/>
              <a:chOff x="2601" y="12424"/>
              <a:chExt cx="2160" cy="1980"/>
            </a:xfrm>
          </p:grpSpPr>
          <p:sp>
            <p:nvSpPr>
              <p:cNvPr id="4148" name="Line 29"/>
              <p:cNvSpPr>
                <a:spLocks noChangeShapeType="1"/>
              </p:cNvSpPr>
              <p:nvPr/>
            </p:nvSpPr>
            <p:spPr bwMode="auto">
              <a:xfrm flipH="1" flipV="1">
                <a:off x="3175" y="13144"/>
                <a:ext cx="1586" cy="54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49" name="Line 30"/>
              <p:cNvSpPr>
                <a:spLocks noChangeShapeType="1"/>
              </p:cNvSpPr>
              <p:nvPr/>
            </p:nvSpPr>
            <p:spPr bwMode="auto">
              <a:xfrm flipH="1" flipV="1">
                <a:off x="2722" y="13684"/>
                <a:ext cx="2013" cy="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0" name="Line 31"/>
              <p:cNvSpPr>
                <a:spLocks noChangeShapeType="1"/>
              </p:cNvSpPr>
              <p:nvPr/>
            </p:nvSpPr>
            <p:spPr bwMode="auto">
              <a:xfrm flipH="1">
                <a:off x="2601" y="13684"/>
                <a:ext cx="2124" cy="72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1" name="Line 32"/>
              <p:cNvSpPr>
                <a:spLocks noChangeShapeType="1"/>
              </p:cNvSpPr>
              <p:nvPr/>
            </p:nvSpPr>
            <p:spPr bwMode="auto">
              <a:xfrm flipH="1" flipV="1">
                <a:off x="2722" y="12424"/>
                <a:ext cx="2039" cy="126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441" y="12205"/>
              <a:ext cx="2772" cy="2374"/>
              <a:chOff x="576" y="1728"/>
              <a:chExt cx="2448" cy="2160"/>
            </a:xfrm>
          </p:grpSpPr>
          <p:sp>
            <p:nvSpPr>
              <p:cNvPr id="4144" name="Text Box 34"/>
              <p:cNvSpPr txBox="1">
                <a:spLocks noChangeArrowheads="1"/>
              </p:cNvSpPr>
              <p:nvPr/>
            </p:nvSpPr>
            <p:spPr bwMode="auto">
              <a:xfrm>
                <a:off x="864" y="1728"/>
                <a:ext cx="1728" cy="432"/>
              </a:xfrm>
              <a:prstGeom prst="rect">
                <a:avLst/>
              </a:prstGeom>
              <a:solidFill>
                <a:srgbClr val="FFFFFF"/>
              </a:solidFill>
              <a:ln w="15875">
                <a:solidFill>
                  <a:srgbClr val="3333CC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</p:spPr>
            <p:txBody>
              <a:bodyPr/>
              <a:lstStyle/>
              <a:p>
                <a:pPr algn="ctr"/>
                <a:r>
                  <a:rPr lang="uk-UA" sz="1400" b="1">
                    <a:latin typeface="Times New Roman" pitchFamily="18" charset="0"/>
                  </a:rPr>
                  <a:t>Ме </a:t>
                </a:r>
                <a:endParaRPr lang="ru-RU"/>
              </a:p>
            </p:txBody>
          </p:sp>
          <p:sp>
            <p:nvSpPr>
              <p:cNvPr id="4145" name="Text Box 35"/>
              <p:cNvSpPr txBox="1">
                <a:spLocks noChangeArrowheads="1"/>
              </p:cNvSpPr>
              <p:nvPr/>
            </p:nvSpPr>
            <p:spPr bwMode="auto">
              <a:xfrm>
                <a:off x="576" y="2304"/>
                <a:ext cx="2448" cy="431"/>
              </a:xfrm>
              <a:prstGeom prst="rect">
                <a:avLst/>
              </a:prstGeom>
              <a:solidFill>
                <a:srgbClr val="FFFFFF"/>
              </a:solidFill>
              <a:ln w="15875">
                <a:solidFill>
                  <a:srgbClr val="3333CC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</p:spPr>
            <p:txBody>
              <a:bodyPr/>
              <a:lstStyle/>
              <a:p>
                <a:pPr algn="ctr"/>
                <a:r>
                  <a:rPr lang="uk-UA" sz="1100" b="1">
                    <a:latin typeface="Times New Roman" pitchFamily="18" charset="0"/>
                  </a:rPr>
                  <a:t>ОСНОВНИЙ ОКСИД</a:t>
                </a:r>
                <a:endParaRPr lang="ru-RU"/>
              </a:p>
            </p:txBody>
          </p:sp>
          <p:sp>
            <p:nvSpPr>
              <p:cNvPr id="4146" name="Text Box 36"/>
              <p:cNvSpPr txBox="1">
                <a:spLocks noChangeArrowheads="1"/>
              </p:cNvSpPr>
              <p:nvPr/>
            </p:nvSpPr>
            <p:spPr bwMode="auto">
              <a:xfrm>
                <a:off x="1008" y="2880"/>
                <a:ext cx="1584" cy="432"/>
              </a:xfrm>
              <a:prstGeom prst="rect">
                <a:avLst/>
              </a:prstGeom>
              <a:solidFill>
                <a:srgbClr val="FFFFFF"/>
              </a:solidFill>
              <a:ln w="15875">
                <a:solidFill>
                  <a:srgbClr val="3333CC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</p:spPr>
            <p:txBody>
              <a:bodyPr/>
              <a:lstStyle/>
              <a:p>
                <a:pPr algn="ctr"/>
                <a:r>
                  <a:rPr lang="uk-UA" sz="1100" b="1">
                    <a:latin typeface="Times New Roman" pitchFamily="18" charset="0"/>
                  </a:rPr>
                  <a:t>ОСНОВА</a:t>
                </a:r>
                <a:endParaRPr lang="ru-RU"/>
              </a:p>
            </p:txBody>
          </p:sp>
          <p:sp>
            <p:nvSpPr>
              <p:cNvPr id="4147" name="Text Box 37"/>
              <p:cNvSpPr txBox="1">
                <a:spLocks noChangeArrowheads="1"/>
              </p:cNvSpPr>
              <p:nvPr/>
            </p:nvSpPr>
            <p:spPr bwMode="auto">
              <a:xfrm>
                <a:off x="1296" y="3456"/>
                <a:ext cx="1152" cy="432"/>
              </a:xfrm>
              <a:prstGeom prst="rect">
                <a:avLst/>
              </a:prstGeom>
              <a:solidFill>
                <a:srgbClr val="FFFFFF"/>
              </a:solidFill>
              <a:ln w="15875">
                <a:solidFill>
                  <a:srgbClr val="3333CC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</p:spPr>
            <p:txBody>
              <a:bodyPr/>
              <a:lstStyle/>
              <a:p>
                <a:pPr algn="ctr"/>
                <a:r>
                  <a:rPr lang="uk-UA" sz="1100" b="1">
                    <a:latin typeface="Times New Roman" pitchFamily="18" charset="0"/>
                  </a:rPr>
                  <a:t>СІЛЬ</a:t>
                </a:r>
                <a:endParaRPr lang="ru-RU"/>
              </a:p>
            </p:txBody>
          </p:sp>
        </p:grpSp>
        <p:grpSp>
          <p:nvGrpSpPr>
            <p:cNvPr id="6" name="Group 38"/>
            <p:cNvGrpSpPr>
              <a:grpSpLocks/>
            </p:cNvGrpSpPr>
            <p:nvPr/>
          </p:nvGrpSpPr>
          <p:grpSpPr bwMode="auto">
            <a:xfrm>
              <a:off x="8073" y="12065"/>
              <a:ext cx="3322" cy="2372"/>
              <a:chOff x="8208" y="1588"/>
              <a:chExt cx="2738" cy="2156"/>
            </a:xfrm>
          </p:grpSpPr>
          <p:sp>
            <p:nvSpPr>
              <p:cNvPr id="4140" name="Text Box 39"/>
              <p:cNvSpPr txBox="1">
                <a:spLocks noChangeArrowheads="1"/>
              </p:cNvSpPr>
              <p:nvPr/>
            </p:nvSpPr>
            <p:spPr bwMode="auto">
              <a:xfrm>
                <a:off x="8640" y="1588"/>
                <a:ext cx="1728" cy="432"/>
              </a:xfrm>
              <a:prstGeom prst="rect">
                <a:avLst/>
              </a:prstGeom>
              <a:solidFill>
                <a:srgbClr val="FFFFFF"/>
              </a:solidFill>
              <a:ln w="15875">
                <a:solidFill>
                  <a:srgbClr val="3333CC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</p:spPr>
            <p:txBody>
              <a:bodyPr/>
              <a:lstStyle/>
              <a:p>
                <a:pPr algn="ctr"/>
                <a:r>
                  <a:rPr lang="uk-UA" sz="1100" b="1">
                    <a:latin typeface="Times New Roman" pitchFamily="18" charset="0"/>
                  </a:rPr>
                  <a:t>Ме</a:t>
                </a:r>
                <a:endParaRPr lang="ru-RU" sz="1100" b="1" baseline="30000">
                  <a:latin typeface="Times New Roman" pitchFamily="18" charset="0"/>
                </a:endParaRPr>
              </a:p>
              <a:p>
                <a:endParaRPr lang="ru-RU"/>
              </a:p>
            </p:txBody>
          </p:sp>
          <p:sp>
            <p:nvSpPr>
              <p:cNvPr id="4141" name="Text Box 40"/>
              <p:cNvSpPr txBox="1">
                <a:spLocks noChangeArrowheads="1"/>
              </p:cNvSpPr>
              <p:nvPr/>
            </p:nvSpPr>
            <p:spPr bwMode="auto">
              <a:xfrm>
                <a:off x="8208" y="2157"/>
                <a:ext cx="2736" cy="431"/>
              </a:xfrm>
              <a:prstGeom prst="rect">
                <a:avLst/>
              </a:prstGeom>
              <a:solidFill>
                <a:srgbClr val="FFFFFF"/>
              </a:solidFill>
              <a:ln w="15875">
                <a:solidFill>
                  <a:srgbClr val="3333CC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</p:spPr>
            <p:txBody>
              <a:bodyPr/>
              <a:lstStyle/>
              <a:p>
                <a:pPr algn="ctr"/>
                <a:r>
                  <a:rPr lang="uk-UA" sz="1100" b="1">
                    <a:latin typeface="Times New Roman" pitchFamily="18" charset="0"/>
                  </a:rPr>
                  <a:t>АМФОТЕРНИЙ</a:t>
                </a:r>
                <a:r>
                  <a:rPr lang="en-US" sz="1100" b="1">
                    <a:latin typeface="Times New Roman" pitchFamily="18" charset="0"/>
                  </a:rPr>
                  <a:t> </a:t>
                </a:r>
                <a:r>
                  <a:rPr lang="uk-UA" sz="1100" b="1">
                    <a:latin typeface="Times New Roman" pitchFamily="18" charset="0"/>
                  </a:rPr>
                  <a:t>ОКСИД</a:t>
                </a:r>
                <a:endParaRPr lang="ru-RU"/>
              </a:p>
            </p:txBody>
          </p:sp>
          <p:sp>
            <p:nvSpPr>
              <p:cNvPr id="4142" name="Text Box 41"/>
              <p:cNvSpPr txBox="1">
                <a:spLocks noChangeArrowheads="1"/>
              </p:cNvSpPr>
              <p:nvPr/>
            </p:nvSpPr>
            <p:spPr bwMode="auto">
              <a:xfrm>
                <a:off x="8208" y="2736"/>
                <a:ext cx="2738" cy="431"/>
              </a:xfrm>
              <a:prstGeom prst="rect">
                <a:avLst/>
              </a:prstGeom>
              <a:solidFill>
                <a:srgbClr val="FFFFFF"/>
              </a:solidFill>
              <a:ln w="15875">
                <a:solidFill>
                  <a:srgbClr val="3333CC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</p:spPr>
            <p:txBody>
              <a:bodyPr/>
              <a:lstStyle/>
              <a:p>
                <a:pPr algn="ctr"/>
                <a:r>
                  <a:rPr lang="uk-UA" sz="1100" b="1">
                    <a:latin typeface="Times New Roman" pitchFamily="18" charset="0"/>
                  </a:rPr>
                  <a:t>АМФОТЕРНА </a:t>
                </a:r>
                <a:r>
                  <a:rPr lang="ru-RU" sz="1100" b="1">
                    <a:latin typeface="Times New Roman" pitchFamily="18" charset="0"/>
                  </a:rPr>
                  <a:t>ОСНОВА</a:t>
                </a:r>
                <a:endParaRPr lang="ru-RU"/>
              </a:p>
            </p:txBody>
          </p:sp>
          <p:sp>
            <p:nvSpPr>
              <p:cNvPr id="4143" name="Text Box 42"/>
              <p:cNvSpPr txBox="1">
                <a:spLocks noChangeArrowheads="1"/>
              </p:cNvSpPr>
              <p:nvPr/>
            </p:nvSpPr>
            <p:spPr bwMode="auto">
              <a:xfrm>
                <a:off x="8928" y="3312"/>
                <a:ext cx="1152" cy="432"/>
              </a:xfrm>
              <a:prstGeom prst="rect">
                <a:avLst/>
              </a:prstGeom>
              <a:solidFill>
                <a:srgbClr val="FFFFFF"/>
              </a:solidFill>
              <a:ln w="15875">
                <a:solidFill>
                  <a:srgbClr val="3333CC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</p:spPr>
            <p:txBody>
              <a:bodyPr/>
              <a:lstStyle/>
              <a:p>
                <a:pPr algn="ctr"/>
                <a:r>
                  <a:rPr lang="uk-UA" sz="1100" b="1">
                    <a:latin typeface="Times New Roman" pitchFamily="18" charset="0"/>
                  </a:rPr>
                  <a:t>СІЛЬ</a:t>
                </a:r>
                <a:endParaRPr lang="ru-RU"/>
              </a:p>
            </p:txBody>
          </p:sp>
        </p:grpSp>
        <p:grpSp>
          <p:nvGrpSpPr>
            <p:cNvPr id="7" name="Group 43"/>
            <p:cNvGrpSpPr>
              <a:grpSpLocks/>
            </p:cNvGrpSpPr>
            <p:nvPr/>
          </p:nvGrpSpPr>
          <p:grpSpPr bwMode="auto">
            <a:xfrm>
              <a:off x="4038" y="12197"/>
              <a:ext cx="3169" cy="2368"/>
              <a:chOff x="4038" y="12208"/>
              <a:chExt cx="2883" cy="2156"/>
            </a:xfrm>
          </p:grpSpPr>
          <p:sp>
            <p:nvSpPr>
              <p:cNvPr id="4135" name="Text Box 44"/>
              <p:cNvSpPr txBox="1">
                <a:spLocks noChangeArrowheads="1"/>
              </p:cNvSpPr>
              <p:nvPr/>
            </p:nvSpPr>
            <p:spPr bwMode="auto">
              <a:xfrm>
                <a:off x="4611" y="13356"/>
                <a:ext cx="1872" cy="488"/>
              </a:xfrm>
              <a:prstGeom prst="rect">
                <a:avLst/>
              </a:prstGeom>
              <a:gradFill rotWithShape="0">
                <a:gsLst>
                  <a:gs pos="0">
                    <a:srgbClr val="DBDBDB"/>
                  </a:gs>
                  <a:gs pos="50000">
                    <a:srgbClr val="FFFFFF"/>
                  </a:gs>
                  <a:gs pos="100000">
                    <a:srgbClr val="DBDBDB"/>
                  </a:gs>
                </a:gsLst>
                <a:lin ang="5400000" scaled="1"/>
              </a:gradFill>
              <a:ln w="38100" cmpd="dbl">
                <a:solidFill>
                  <a:srgbClr val="CC0000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</p:spPr>
            <p:txBody>
              <a:bodyPr/>
              <a:lstStyle/>
              <a:p>
                <a:pPr algn="ctr"/>
                <a:r>
                  <a:rPr lang="uk-UA" sz="1400" b="1">
                    <a:latin typeface="Times New Roman" pitchFamily="18" charset="0"/>
                  </a:rPr>
                  <a:t>КИСЛОТА</a:t>
                </a:r>
                <a:endParaRPr lang="ru-RU"/>
              </a:p>
            </p:txBody>
          </p:sp>
          <p:grpSp>
            <p:nvGrpSpPr>
              <p:cNvPr id="8" name="Group 45"/>
              <p:cNvGrpSpPr>
                <a:grpSpLocks/>
              </p:cNvGrpSpPr>
              <p:nvPr/>
            </p:nvGrpSpPr>
            <p:grpSpPr bwMode="auto">
              <a:xfrm>
                <a:off x="4038" y="12208"/>
                <a:ext cx="2883" cy="2156"/>
                <a:chOff x="4221" y="1948"/>
                <a:chExt cx="2883" cy="2156"/>
              </a:xfrm>
            </p:grpSpPr>
            <p:sp>
              <p:nvSpPr>
                <p:cNvPr id="4137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4653" y="1948"/>
                  <a:ext cx="2016" cy="432"/>
                </a:xfrm>
                <a:prstGeom prst="rect">
                  <a:avLst/>
                </a:prstGeom>
                <a:solidFill>
                  <a:srgbClr val="FFFFFF"/>
                </a:solidFill>
                <a:ln w="15875">
                  <a:solidFill>
                    <a:srgbClr val="3333CC"/>
                  </a:solidFill>
                  <a:miter lim="800000"/>
                  <a:headEnd/>
                  <a:tailEnd/>
                </a:ln>
                <a:effectLst>
                  <a:prstShdw prst="shdw13" dist="53882" dir="13500000">
                    <a:srgbClr val="808080">
                      <a:alpha val="50000"/>
                    </a:srgbClr>
                  </a:prstShdw>
                </a:effectLst>
              </p:spPr>
              <p:txBody>
                <a:bodyPr/>
                <a:lstStyle/>
                <a:p>
                  <a:pPr algn="ctr"/>
                  <a:r>
                    <a:rPr lang="uk-UA" sz="1400" b="1">
                      <a:latin typeface="Times New Roman" pitchFamily="18" charset="0"/>
                    </a:rPr>
                    <a:t>Ме,  неМе</a:t>
                  </a:r>
                </a:p>
                <a:p>
                  <a:endParaRPr lang="ru-RU"/>
                </a:p>
              </p:txBody>
            </p:sp>
            <p:sp>
              <p:nvSpPr>
                <p:cNvPr id="4138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4221" y="2520"/>
                  <a:ext cx="2883" cy="431"/>
                </a:xfrm>
                <a:prstGeom prst="rect">
                  <a:avLst/>
                </a:prstGeom>
                <a:solidFill>
                  <a:srgbClr val="FFFFFF"/>
                </a:solidFill>
                <a:ln w="15875" cmpd="dbl">
                  <a:solidFill>
                    <a:srgbClr val="3333CC"/>
                  </a:solidFill>
                  <a:miter lim="800000"/>
                  <a:headEnd/>
                  <a:tailEnd/>
                </a:ln>
                <a:effectLst>
                  <a:prstShdw prst="shdw13" dist="53882" dir="13500000">
                    <a:srgbClr val="808080">
                      <a:alpha val="50000"/>
                    </a:srgbClr>
                  </a:prstShdw>
                </a:effectLst>
              </p:spPr>
              <p:txBody>
                <a:bodyPr/>
                <a:lstStyle/>
                <a:p>
                  <a:pPr algn="ctr"/>
                  <a:r>
                    <a:rPr lang="uk-UA" sz="1100" b="1">
                      <a:latin typeface="Times New Roman" pitchFamily="18" charset="0"/>
                    </a:rPr>
                    <a:t>КИСЛОТНИЙ ОКСИД</a:t>
                  </a:r>
                  <a:endParaRPr lang="ru-RU"/>
                </a:p>
              </p:txBody>
            </p:sp>
            <p:sp>
              <p:nvSpPr>
                <p:cNvPr id="4139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5085" y="3672"/>
                  <a:ext cx="1152" cy="432"/>
                </a:xfrm>
                <a:prstGeom prst="rect">
                  <a:avLst/>
                </a:prstGeom>
                <a:solidFill>
                  <a:srgbClr val="FFFFFF"/>
                </a:solidFill>
                <a:ln w="15875">
                  <a:solidFill>
                    <a:srgbClr val="3333CC"/>
                  </a:solidFill>
                  <a:miter lim="800000"/>
                  <a:headEnd/>
                  <a:tailEnd/>
                </a:ln>
                <a:effectLst>
                  <a:prstShdw prst="shdw13" dist="53882" dir="13500000">
                    <a:srgbClr val="808080">
                      <a:alpha val="50000"/>
                    </a:srgbClr>
                  </a:prstShdw>
                </a:effectLst>
              </p:spPr>
              <p:txBody>
                <a:bodyPr/>
                <a:lstStyle/>
                <a:p>
                  <a:pPr algn="ctr"/>
                  <a:r>
                    <a:rPr lang="uk-UA" sz="1100" b="1">
                      <a:latin typeface="Times New Roman" pitchFamily="18" charset="0"/>
                    </a:rPr>
                    <a:t>СІЛЬ</a:t>
                  </a:r>
                  <a:endParaRPr lang="ru-RU"/>
                </a:p>
              </p:txBody>
            </p:sp>
          </p:grpSp>
        </p:grpSp>
      </p:grpSp>
      <p:sp>
        <p:nvSpPr>
          <p:cNvPr id="4124" name="Прямоугольник 31"/>
          <p:cNvSpPr>
            <a:spLocks noChangeArrowheads="1"/>
          </p:cNvSpPr>
          <p:nvPr/>
        </p:nvSpPr>
        <p:spPr bwMode="auto">
          <a:xfrm>
            <a:off x="642938" y="3643313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800">
                <a:latin typeface="Times New Roman" pitchFamily="18" charset="0"/>
                <a:cs typeface="Times New Roman" pitchFamily="18" charset="0"/>
                <a:hlinkClick r:id="rId3"/>
              </a:rPr>
              <a:t>https://www.youtube.com/watch?v=J1bsmq7ahxY</a:t>
            </a:r>
            <a:endParaRPr 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85786" y="2214554"/>
            <a:ext cx="7643866" cy="523220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uk-UA" sz="28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Wingdings"/>
              </a:rPr>
              <a:t>основний о</a:t>
            </a:r>
            <a:r>
              <a:rPr lang="uk-UA" sz="28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ксид   + </a:t>
            </a:r>
            <a:r>
              <a:rPr lang="uk-UA" sz="28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Wingdings"/>
              </a:rPr>
              <a:t>кислота</a:t>
            </a:r>
            <a:r>
              <a:rPr lang="uk-UA" sz="28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  </a:t>
            </a:r>
            <a:r>
              <a:rPr lang="uk-UA" sz="28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Symbol"/>
              </a:rPr>
              <a:t> </a:t>
            </a:r>
            <a:r>
              <a:rPr lang="uk-UA" sz="2800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Wingdings"/>
              </a:rPr>
              <a:t>Ме</a:t>
            </a:r>
            <a:r>
              <a:rPr lang="uk-UA" sz="2800" b="1" baseline="-30000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28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Wingdings"/>
              </a:rPr>
              <a:t>EO</a:t>
            </a:r>
            <a:r>
              <a:rPr lang="uk-UA" sz="2800" b="1" baseline="-30000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uk-UA" sz="28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800" b="1" baseline="-300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uk-UA" sz="28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  Н</a:t>
            </a:r>
            <a:r>
              <a:rPr lang="uk-UA" sz="2800" b="1" baseline="-300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uk-UA" sz="28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endParaRPr lang="ru-RU" sz="2800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14348" y="2857496"/>
            <a:ext cx="7858180" cy="523220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uk-UA" sz="2800" kern="10" dirty="0">
                <a:ln w="12700">
                  <a:solidFill>
                    <a:srgbClr val="241AE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Wingdings"/>
              </a:rPr>
              <a:t>амфотерний о</a:t>
            </a:r>
            <a:r>
              <a:rPr lang="uk-UA" sz="2800" kern="10" dirty="0">
                <a:ln w="12700">
                  <a:solidFill>
                    <a:srgbClr val="241AE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ксид   + </a:t>
            </a:r>
            <a:r>
              <a:rPr lang="uk-UA" sz="2800" kern="10" dirty="0">
                <a:ln w="12700">
                  <a:solidFill>
                    <a:srgbClr val="241AE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Wingdings"/>
              </a:rPr>
              <a:t>кислота</a:t>
            </a:r>
            <a:r>
              <a:rPr lang="uk-UA" sz="2800" kern="10" dirty="0">
                <a:ln w="12700">
                  <a:solidFill>
                    <a:srgbClr val="241AE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  </a:t>
            </a:r>
            <a:r>
              <a:rPr lang="uk-UA" sz="2800" kern="10" dirty="0">
                <a:ln w="12700">
                  <a:solidFill>
                    <a:srgbClr val="241AE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Symbol"/>
              </a:rPr>
              <a:t> </a:t>
            </a:r>
            <a:r>
              <a:rPr lang="uk-UA" sz="2800" kern="10" dirty="0" err="1">
                <a:ln w="12700">
                  <a:solidFill>
                    <a:srgbClr val="241AE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Wingdings"/>
              </a:rPr>
              <a:t>Ме</a:t>
            </a:r>
            <a:r>
              <a:rPr lang="uk-UA" sz="2800" b="1" baseline="-30000" dirty="0" err="1">
                <a:ln>
                  <a:solidFill>
                    <a:srgbClr val="241AE2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2800" b="1" dirty="0">
                <a:ln>
                  <a:solidFill>
                    <a:srgbClr val="241AE2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kern="10" dirty="0" err="1">
                <a:ln w="12700">
                  <a:solidFill>
                    <a:srgbClr val="241AE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Wingdings"/>
              </a:rPr>
              <a:t>EO</a:t>
            </a:r>
            <a:r>
              <a:rPr lang="uk-UA" sz="2800" b="1" baseline="-30000" dirty="0" err="1">
                <a:ln>
                  <a:solidFill>
                    <a:srgbClr val="241AE2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uk-UA" sz="2800" b="1" dirty="0">
                <a:ln>
                  <a:solidFill>
                    <a:srgbClr val="241AE2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800" b="1" baseline="-30000" dirty="0">
                <a:ln>
                  <a:solidFill>
                    <a:srgbClr val="241AE2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uk-UA" sz="2800" b="1" dirty="0">
                <a:ln>
                  <a:solidFill>
                    <a:srgbClr val="241AE2"/>
                  </a:solidFill>
                </a:ln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  Н</a:t>
            </a:r>
            <a:r>
              <a:rPr lang="uk-UA" sz="2800" b="1" baseline="-30000" dirty="0">
                <a:ln>
                  <a:solidFill>
                    <a:srgbClr val="241AE2"/>
                  </a:solidFill>
                </a:ln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uk-UA" sz="2800" b="1" dirty="0">
                <a:ln>
                  <a:solidFill>
                    <a:srgbClr val="241AE2"/>
                  </a:solidFill>
                </a:ln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endParaRPr lang="ru-RU" sz="2800" dirty="0">
              <a:ln>
                <a:solidFill>
                  <a:srgbClr val="241AE2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0" y="2143116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800" kern="10" dirty="0">
                <a:ln w="1270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  <a:sym typeface="Wingdings"/>
              </a:rPr>
              <a:t></a:t>
            </a:r>
            <a:endParaRPr lang="ru-RU" dirty="0"/>
          </a:p>
        </p:txBody>
      </p:sp>
      <p:sp>
        <p:nvSpPr>
          <p:cNvPr id="4128" name="Прямоугольник 7"/>
          <p:cNvSpPr>
            <a:spLocks noChangeArrowheads="1"/>
          </p:cNvSpPr>
          <p:nvPr/>
        </p:nvSpPr>
        <p:spPr bwMode="auto">
          <a:xfrm>
            <a:off x="714375" y="4071938"/>
            <a:ext cx="4572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купрум (ІІ</a:t>
            </a:r>
            <a:r>
              <a:rPr lang="en-US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оксид + сульфатна кислота </a:t>
            </a:r>
            <a:r>
              <a:rPr lang="uk-UA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</a:p>
          <a:p>
            <a:endParaRPr lang="uk-UA" sz="180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endParaRPr lang="uk-UA" sz="1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алюміній оксид   + нітратна кислот</a:t>
            </a:r>
            <a:r>
              <a:rPr lang="uk-UA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endParaRPr lang="en-US" sz="1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1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7429500" y="1785938"/>
            <a:ext cx="1600200" cy="342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tIns="10800"/>
          <a:lstStyle/>
          <a:p>
            <a:pPr>
              <a:spcAft>
                <a:spcPts val="1000"/>
              </a:spcAft>
              <a:defRPr/>
            </a:pPr>
            <a:r>
              <a:rPr lang="uk-UA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реакція обміну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9" name="Text Box 3"/>
          <p:cNvSpPr txBox="1">
            <a:spLocks noChangeArrowheads="1"/>
          </p:cNvSpPr>
          <p:nvPr/>
        </p:nvSpPr>
        <p:spPr bwMode="auto">
          <a:xfrm>
            <a:off x="2857500" y="428625"/>
            <a:ext cx="3857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60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амфотерна основа</a:t>
            </a:r>
            <a:endParaRPr lang="uk-UA" sz="3600">
              <a:solidFill>
                <a:srgbClr val="000000"/>
              </a:solidFill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13340" name="Прямоугольник 8"/>
          <p:cNvSpPr>
            <a:spLocks noChangeArrowheads="1"/>
          </p:cNvSpPr>
          <p:nvPr/>
        </p:nvSpPr>
        <p:spPr bwMode="auto">
          <a:xfrm>
            <a:off x="857250" y="1214438"/>
            <a:ext cx="7500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dirty="0">
                <a:latin typeface="Times New Roman" pitchFamily="18" charset="0"/>
                <a:cs typeface="Times New Roman" pitchFamily="18" charset="0"/>
              </a:rPr>
              <a:t>https://www.youtube.com/watch?v=QbCGD8CpIzc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41" name="Text Box 7"/>
          <p:cNvSpPr txBox="1">
            <a:spLocks noChangeArrowheads="1"/>
          </p:cNvSpPr>
          <p:nvPr/>
        </p:nvSpPr>
        <p:spPr bwMode="auto">
          <a:xfrm>
            <a:off x="0" y="1785938"/>
            <a:ext cx="3500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Times New Roman" pitchFamily="18" charset="0"/>
                <a:sym typeface="Symbol" pitchFamily="18" charset="2"/>
              </a:rPr>
              <a:t> </a:t>
            </a:r>
            <a:r>
              <a:rPr lang="uk-UA" sz="32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 </a:t>
            </a:r>
            <a:r>
              <a:rPr lang="en-US" sz="2000">
                <a:latin typeface="Times New Roman" pitchFamily="18" charset="0"/>
                <a:sym typeface="Symbol" pitchFamily="18" charset="2"/>
              </a:rPr>
              <a:t>+ </a:t>
            </a:r>
            <a:r>
              <a:rPr lang="uk-UA" sz="2000">
                <a:latin typeface="Times New Roman" pitchFamily="18" charset="0"/>
                <a:sym typeface="Symbol" pitchFamily="18" charset="2"/>
              </a:rPr>
              <a:t>кислоти </a:t>
            </a:r>
            <a:r>
              <a:rPr lang="ru-RU" sz="2000">
                <a:latin typeface="Times New Roman" pitchFamily="18" charset="0"/>
                <a:sym typeface="Symbol" pitchFamily="18" charset="2"/>
              </a:rPr>
              <a:t></a:t>
            </a:r>
            <a:endParaRPr lang="en-US" sz="2000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13342" name="Text Box 7"/>
          <p:cNvSpPr txBox="1">
            <a:spLocks noChangeArrowheads="1"/>
          </p:cNvSpPr>
          <p:nvPr/>
        </p:nvSpPr>
        <p:spPr bwMode="auto">
          <a:xfrm>
            <a:off x="0" y="4000500"/>
            <a:ext cx="3500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Times New Roman" pitchFamily="18" charset="0"/>
                <a:sym typeface="Symbol" pitchFamily="18" charset="2"/>
              </a:rPr>
              <a:t> </a:t>
            </a:r>
            <a:r>
              <a:rPr lang="uk-UA" sz="32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 </a:t>
            </a:r>
            <a:r>
              <a:rPr lang="en-US" sz="2000">
                <a:latin typeface="Times New Roman" pitchFamily="18" charset="0"/>
                <a:sym typeface="Symbol" pitchFamily="18" charset="2"/>
              </a:rPr>
              <a:t>+ </a:t>
            </a:r>
            <a:r>
              <a:rPr lang="uk-UA" sz="2000">
                <a:latin typeface="Times New Roman" pitchFamily="18" charset="0"/>
                <a:sym typeface="Symbol" pitchFamily="18" charset="2"/>
              </a:rPr>
              <a:t>луги </a:t>
            </a:r>
            <a:r>
              <a:rPr lang="ru-RU" sz="2000">
                <a:latin typeface="Times New Roman" pitchFamily="18" charset="0"/>
                <a:sym typeface="Symbol" pitchFamily="18" charset="2"/>
              </a:rPr>
              <a:t></a:t>
            </a:r>
            <a:endParaRPr lang="en-US" sz="2000">
              <a:latin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Лабораторні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досліди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1857364"/>
            <a:ext cx="878687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uk-UA" dirty="0" smtClean="0"/>
              <a:t>Лабораторні досліди  - короткочасний експеримент, який учні виконують під керівництвом вчителя або за інструкціями безпосередньо на уроці.</a:t>
            </a:r>
          </a:p>
          <a:p>
            <a:pPr indent="457200">
              <a:spcBef>
                <a:spcPts val="600"/>
              </a:spcBef>
            </a:pPr>
            <a:r>
              <a:rPr lang="uk-UA" dirty="0" err="1" smtClean="0"/>
              <a:t>“Це</a:t>
            </a:r>
            <a:r>
              <a:rPr lang="uk-UA" dirty="0" smtClean="0"/>
              <a:t> вид самостійної роботи, що припускає виконання хімічних дослідів для більш продуктивного засвоєння матеріалу й одержання конкретних уявлень і міцних </a:t>
            </a:r>
            <a:r>
              <a:rPr lang="uk-UA" dirty="0" err="1" smtClean="0"/>
              <a:t>знань.”</a:t>
            </a:r>
            <a:endParaRPr lang="uk-UA" dirty="0" smtClean="0"/>
          </a:p>
          <a:p>
            <a:pPr indent="457200" algn="r">
              <a:spcBef>
                <a:spcPts val="600"/>
              </a:spcBef>
            </a:pPr>
            <a:r>
              <a:rPr lang="uk-UA" dirty="0" smtClean="0"/>
              <a:t>Т.В. Савицька</a:t>
            </a:r>
          </a:p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"/>
          </p:nvPr>
        </p:nvSpPr>
        <p:spPr>
          <a:xfrm>
            <a:off x="0" y="3714752"/>
            <a:ext cx="8503920" cy="1973390"/>
          </a:xfrm>
        </p:spPr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Лабораторні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досліди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дистанційного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"/>
          </p:nvPr>
        </p:nvSpPr>
        <p:spPr>
          <a:xfrm>
            <a:off x="0" y="3714752"/>
            <a:ext cx="8503920" cy="1973390"/>
          </a:xfrm>
        </p:spPr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14282" y="2285992"/>
            <a:ext cx="850112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Лабораторний дослід 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Якісна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реакція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сульфат-іон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Переглянути відео: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https://youtu.be/T1YMkr7ZIc8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Написати рівняння реакції між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розчином натрій сульфату та розчином барій хлориду в молекулярному, повному та скороченому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йонному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виглядах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розчином сульфатної кислоти та розчином барій хлориду в молекулярному, повному та скороченому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йонному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виглядах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Записати спостереження.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Сформулювати висновок (який реагент є реактивом для виявлення сульфат-іонів в розчині, яка ознака реакції)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uk-UA" sz="2800" dirty="0" smtClean="0"/>
              <a:t>Лабораторний дослід №</a:t>
            </a:r>
            <a:r>
              <a:rPr lang="ru-RU" sz="2800" dirty="0" smtClean="0"/>
              <a:t>6</a:t>
            </a:r>
            <a:endParaRPr lang="ru-RU" sz="1800" dirty="0" smtClean="0"/>
          </a:p>
          <a:p>
            <a:pPr algn="ctr">
              <a:buNone/>
            </a:pPr>
            <a:r>
              <a:rPr lang="uk-UA" sz="2800" dirty="0" smtClean="0"/>
              <a:t>Тема: «</a:t>
            </a:r>
            <a:r>
              <a:rPr lang="ru-RU" sz="2800" dirty="0" err="1" smtClean="0"/>
              <a:t>Якісна</a:t>
            </a:r>
            <a:r>
              <a:rPr lang="ru-RU" sz="2800" dirty="0" smtClean="0"/>
              <a:t> </a:t>
            </a:r>
            <a:r>
              <a:rPr lang="ru-RU" sz="2800" dirty="0" err="1" smtClean="0"/>
              <a:t>реакція</a:t>
            </a:r>
            <a:r>
              <a:rPr lang="ru-RU" sz="2800" dirty="0" smtClean="0"/>
              <a:t> на </a:t>
            </a:r>
            <a:r>
              <a:rPr lang="ru-RU" sz="2800" dirty="0" err="1" smtClean="0"/>
              <a:t>сульфат-іон</a:t>
            </a:r>
            <a:r>
              <a:rPr lang="uk-UA" sz="2800" dirty="0" smtClean="0"/>
              <a:t>»</a:t>
            </a:r>
            <a:endParaRPr lang="ru-RU" sz="1800" dirty="0" smtClean="0"/>
          </a:p>
          <a:p>
            <a:pPr lvl="0"/>
            <a:r>
              <a:rPr lang="uk-UA" sz="2800" i="1" dirty="0" smtClean="0"/>
              <a:t>Переглянути відео:</a:t>
            </a:r>
            <a:r>
              <a:rPr lang="uk-UA" sz="1800" dirty="0" smtClean="0"/>
              <a:t> </a:t>
            </a:r>
            <a:r>
              <a:rPr lang="uk-UA" sz="2800" u="sng" dirty="0" smtClean="0">
                <a:hlinkClick r:id="rId2"/>
              </a:rPr>
              <a:t>https://youtu.be/T1YMkr7ZIc8</a:t>
            </a:r>
            <a:endParaRPr lang="ru-RU" sz="1800" dirty="0" smtClean="0"/>
          </a:p>
          <a:p>
            <a:pPr lvl="0"/>
            <a:r>
              <a:rPr lang="uk-UA" sz="2800" dirty="0" smtClean="0"/>
              <a:t>Написати рівняння реакції між</a:t>
            </a:r>
            <a:endParaRPr lang="ru-RU" sz="1800" dirty="0" smtClean="0"/>
          </a:p>
          <a:p>
            <a:pPr lvl="1"/>
            <a:r>
              <a:rPr lang="uk-UA" sz="2400" i="1" dirty="0" smtClean="0"/>
              <a:t> розчином натрій сульфату та розчином барій хлориду в молекулярному, повному та скороченому </a:t>
            </a:r>
            <a:r>
              <a:rPr lang="uk-UA" sz="2400" i="1" dirty="0" err="1" smtClean="0"/>
              <a:t>йонному</a:t>
            </a:r>
            <a:r>
              <a:rPr lang="uk-UA" sz="2400" i="1" dirty="0" smtClean="0"/>
              <a:t> </a:t>
            </a:r>
            <a:r>
              <a:rPr lang="uk-UA" sz="2400" i="1" dirty="0" err="1" smtClean="0"/>
              <a:t>виглядах</a:t>
            </a:r>
            <a:r>
              <a:rPr lang="uk-UA" sz="2400" i="1" dirty="0" smtClean="0"/>
              <a:t>. Записати спостереження.</a:t>
            </a:r>
            <a:endParaRPr lang="ru-RU" sz="1600" dirty="0" smtClean="0"/>
          </a:p>
          <a:p>
            <a:pPr>
              <a:buNone/>
            </a:pPr>
            <a:r>
              <a:rPr lang="en-US" sz="2800" dirty="0" smtClean="0"/>
              <a:t>Na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SO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+ BaCl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</a:t>
            </a:r>
            <a:r>
              <a:rPr lang="en-US" sz="2800" dirty="0" smtClean="0">
                <a:sym typeface="Symbol"/>
              </a:rPr>
              <a:t></a:t>
            </a:r>
            <a:r>
              <a:rPr lang="en-US" sz="2800" dirty="0" smtClean="0"/>
              <a:t> BaSO</a:t>
            </a:r>
            <a:r>
              <a:rPr lang="en-US" sz="2800" baseline="-25000" dirty="0" smtClean="0"/>
              <a:t>4</a:t>
            </a:r>
            <a:r>
              <a:rPr lang="en-US" sz="2800" dirty="0" smtClean="0">
                <a:sym typeface="Symbol"/>
              </a:rPr>
              <a:t></a:t>
            </a:r>
            <a:r>
              <a:rPr lang="en-US" sz="2800" dirty="0" smtClean="0"/>
              <a:t> + 2NaCl</a:t>
            </a:r>
            <a:endParaRPr lang="ru-RU" sz="1800" dirty="0" smtClean="0"/>
          </a:p>
          <a:p>
            <a:pPr>
              <a:buNone/>
            </a:pPr>
            <a:r>
              <a:rPr lang="en-US" sz="2800" dirty="0" smtClean="0"/>
              <a:t>2Na</a:t>
            </a:r>
            <a:r>
              <a:rPr lang="en-US" sz="2800" baseline="30000" dirty="0" smtClean="0"/>
              <a:t>+</a:t>
            </a:r>
            <a:r>
              <a:rPr lang="en-US" sz="2800" dirty="0" smtClean="0"/>
              <a:t> + SO</a:t>
            </a:r>
            <a:r>
              <a:rPr lang="en-US" sz="2800" baseline="-25000" dirty="0" smtClean="0"/>
              <a:t>4</a:t>
            </a:r>
            <a:r>
              <a:rPr lang="en-US" sz="2800" baseline="30000" dirty="0" smtClean="0"/>
              <a:t>2-</a:t>
            </a:r>
            <a:r>
              <a:rPr lang="en-US" sz="2800" dirty="0" smtClean="0"/>
              <a:t> + Ba</a:t>
            </a:r>
            <a:r>
              <a:rPr lang="en-US" sz="2800" baseline="30000" dirty="0" smtClean="0"/>
              <a:t>2+</a:t>
            </a:r>
            <a:r>
              <a:rPr lang="en-US" sz="2800" dirty="0" smtClean="0"/>
              <a:t> + 2Cl</a:t>
            </a:r>
            <a:r>
              <a:rPr lang="en-US" sz="2800" baseline="30000" dirty="0" smtClean="0"/>
              <a:t>-</a:t>
            </a:r>
            <a:r>
              <a:rPr lang="en-US" sz="2800" dirty="0" smtClean="0"/>
              <a:t> </a:t>
            </a:r>
            <a:r>
              <a:rPr lang="en-US" sz="2800" dirty="0" smtClean="0">
                <a:sym typeface="Symbol"/>
              </a:rPr>
              <a:t></a:t>
            </a:r>
            <a:r>
              <a:rPr lang="en-US" sz="2800" dirty="0" smtClean="0"/>
              <a:t> BaSO</a:t>
            </a:r>
            <a:r>
              <a:rPr lang="en-US" sz="2800" baseline="-25000" dirty="0" smtClean="0"/>
              <a:t>4</a:t>
            </a:r>
            <a:r>
              <a:rPr lang="en-US" sz="2800" dirty="0" smtClean="0">
                <a:sym typeface="Symbol"/>
              </a:rPr>
              <a:t></a:t>
            </a:r>
            <a:r>
              <a:rPr lang="en-US" sz="2800" dirty="0" smtClean="0"/>
              <a:t> + 2Na</a:t>
            </a:r>
            <a:r>
              <a:rPr lang="en-US" sz="2800" baseline="30000" dirty="0" smtClean="0"/>
              <a:t>+</a:t>
            </a:r>
            <a:r>
              <a:rPr lang="en-US" sz="2800" dirty="0" smtClean="0"/>
              <a:t> + 2Cl</a:t>
            </a:r>
            <a:r>
              <a:rPr lang="en-US" sz="2800" baseline="30000" dirty="0" smtClean="0"/>
              <a:t>-</a:t>
            </a:r>
            <a:endParaRPr lang="ru-RU" sz="1800" dirty="0" smtClean="0"/>
          </a:p>
          <a:p>
            <a:pPr>
              <a:buNone/>
            </a:pPr>
            <a:r>
              <a:rPr lang="en-US" sz="3200" dirty="0" smtClean="0"/>
              <a:t>Ba</a:t>
            </a:r>
            <a:r>
              <a:rPr lang="en-US" sz="3200" baseline="30000" dirty="0" smtClean="0"/>
              <a:t>2+ </a:t>
            </a:r>
            <a:r>
              <a:rPr lang="en-US" sz="3200" dirty="0" smtClean="0"/>
              <a:t>+ SO</a:t>
            </a:r>
            <a:r>
              <a:rPr lang="en-US" sz="3200" baseline="-25000" dirty="0" smtClean="0"/>
              <a:t>4</a:t>
            </a:r>
            <a:r>
              <a:rPr lang="en-US" sz="3200" baseline="30000" dirty="0" smtClean="0"/>
              <a:t>2-</a:t>
            </a:r>
            <a:r>
              <a:rPr lang="en-US" sz="3200" dirty="0" smtClean="0"/>
              <a:t> </a:t>
            </a:r>
            <a:r>
              <a:rPr lang="en-US" sz="3200" dirty="0" smtClean="0">
                <a:sym typeface="Symbol"/>
              </a:rPr>
              <a:t></a:t>
            </a:r>
            <a:r>
              <a:rPr lang="en-US" sz="3200" dirty="0" smtClean="0"/>
              <a:t> BaSO</a:t>
            </a:r>
            <a:r>
              <a:rPr lang="en-US" sz="3200" baseline="-25000" dirty="0" smtClean="0"/>
              <a:t>4</a:t>
            </a:r>
            <a:r>
              <a:rPr lang="en-US" sz="3200" dirty="0" smtClean="0">
                <a:sym typeface="Symbol"/>
              </a:rPr>
              <a:t></a:t>
            </a:r>
            <a:r>
              <a:rPr lang="en-US" sz="3200" dirty="0" smtClean="0"/>
              <a:t> </a:t>
            </a:r>
            <a:r>
              <a:rPr lang="uk-UA" sz="2800" dirty="0" smtClean="0"/>
              <a:t>утворюється білий дрібнокристалічний осад</a:t>
            </a:r>
            <a:endParaRPr lang="ru-RU" sz="2000" dirty="0" smtClean="0"/>
          </a:p>
          <a:p>
            <a:pPr>
              <a:buNone/>
            </a:pPr>
            <a:r>
              <a:rPr lang="uk-UA" sz="2800" dirty="0" smtClean="0"/>
              <a:t> </a:t>
            </a:r>
            <a:endParaRPr lang="ru-RU" sz="1800" dirty="0" smtClean="0"/>
          </a:p>
          <a:p>
            <a:pPr lvl="1"/>
            <a:r>
              <a:rPr lang="uk-UA" sz="2400" i="1" dirty="0" smtClean="0"/>
              <a:t>розчином сульфатної кислоти та розчином барій хлориду в молекулярному, повному та скороченому </a:t>
            </a:r>
            <a:r>
              <a:rPr lang="uk-UA" sz="2400" i="1" dirty="0" err="1" smtClean="0"/>
              <a:t>йонному</a:t>
            </a:r>
            <a:r>
              <a:rPr lang="uk-UA" sz="2400" i="1" dirty="0" smtClean="0"/>
              <a:t> </a:t>
            </a:r>
            <a:r>
              <a:rPr lang="uk-UA" sz="2400" i="1" dirty="0" err="1" smtClean="0"/>
              <a:t>виглядах</a:t>
            </a:r>
            <a:r>
              <a:rPr lang="uk-UA" sz="2400" i="1" dirty="0" smtClean="0"/>
              <a:t>.</a:t>
            </a:r>
            <a:r>
              <a:rPr lang="uk-UA" sz="2400" dirty="0" smtClean="0"/>
              <a:t> </a:t>
            </a:r>
            <a:r>
              <a:rPr lang="uk-UA" sz="2400" i="1" dirty="0" smtClean="0"/>
              <a:t>Записати спостереження.</a:t>
            </a:r>
            <a:endParaRPr lang="ru-RU" sz="1600" dirty="0" smtClean="0"/>
          </a:p>
          <a:p>
            <a:pPr>
              <a:buNone/>
            </a:pPr>
            <a:r>
              <a:rPr lang="uk-UA" sz="2800" dirty="0" smtClean="0"/>
              <a:t>Н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SO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+ BaCl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</a:t>
            </a:r>
            <a:r>
              <a:rPr lang="en-US" sz="1800" dirty="0" smtClean="0">
                <a:sym typeface="Symbol"/>
              </a:rPr>
              <a:t></a:t>
            </a:r>
            <a:r>
              <a:rPr lang="en-US" sz="2800" dirty="0" smtClean="0"/>
              <a:t> BaSO</a:t>
            </a:r>
            <a:r>
              <a:rPr lang="en-US" sz="2800" baseline="-25000" dirty="0" smtClean="0"/>
              <a:t>4</a:t>
            </a:r>
            <a:r>
              <a:rPr lang="en-US" sz="1800" dirty="0" smtClean="0">
                <a:sym typeface="Symbol"/>
              </a:rPr>
              <a:t></a:t>
            </a:r>
            <a:r>
              <a:rPr lang="en-US" sz="2800" dirty="0" smtClean="0"/>
              <a:t> + 2</a:t>
            </a:r>
            <a:r>
              <a:rPr lang="uk-UA" sz="2800" dirty="0" smtClean="0"/>
              <a:t>Н</a:t>
            </a:r>
            <a:r>
              <a:rPr lang="en-US" sz="2800" dirty="0" err="1" smtClean="0"/>
              <a:t>Cl</a:t>
            </a:r>
            <a:endParaRPr lang="ru-RU" sz="1800" dirty="0" smtClean="0"/>
          </a:p>
          <a:p>
            <a:pPr>
              <a:buNone/>
            </a:pPr>
            <a:r>
              <a:rPr lang="en-US" sz="2800" dirty="0" smtClean="0"/>
              <a:t>2</a:t>
            </a:r>
            <a:r>
              <a:rPr lang="uk-UA" sz="2800" dirty="0" smtClean="0"/>
              <a:t>Н</a:t>
            </a:r>
            <a:r>
              <a:rPr lang="en-US" sz="2800" baseline="30000" dirty="0" smtClean="0"/>
              <a:t>+</a:t>
            </a:r>
            <a:r>
              <a:rPr lang="en-US" sz="2800" dirty="0" smtClean="0"/>
              <a:t> + SO</a:t>
            </a:r>
            <a:r>
              <a:rPr lang="en-US" sz="2800" baseline="-25000" dirty="0" smtClean="0"/>
              <a:t>4</a:t>
            </a:r>
            <a:r>
              <a:rPr lang="en-US" sz="2800" baseline="30000" dirty="0" smtClean="0"/>
              <a:t>2-</a:t>
            </a:r>
            <a:r>
              <a:rPr lang="en-US" sz="2800" dirty="0" smtClean="0"/>
              <a:t> + Ba</a:t>
            </a:r>
            <a:r>
              <a:rPr lang="en-US" sz="2800" baseline="30000" dirty="0" smtClean="0"/>
              <a:t>2+</a:t>
            </a:r>
            <a:r>
              <a:rPr lang="en-US" sz="2800" dirty="0" smtClean="0"/>
              <a:t> + 2Cl</a:t>
            </a:r>
            <a:r>
              <a:rPr lang="en-US" sz="2800" baseline="30000" dirty="0" smtClean="0"/>
              <a:t>-</a:t>
            </a:r>
            <a:r>
              <a:rPr lang="en-US" sz="2800" dirty="0" smtClean="0"/>
              <a:t> </a:t>
            </a:r>
            <a:r>
              <a:rPr lang="en-US" sz="1800" dirty="0" smtClean="0">
                <a:sym typeface="Symbol"/>
              </a:rPr>
              <a:t></a:t>
            </a:r>
            <a:r>
              <a:rPr lang="en-US" sz="2800" dirty="0" smtClean="0"/>
              <a:t> BaSO</a:t>
            </a:r>
            <a:r>
              <a:rPr lang="en-US" sz="2800" baseline="-25000" dirty="0" smtClean="0"/>
              <a:t>4</a:t>
            </a:r>
            <a:r>
              <a:rPr lang="en-US" sz="1800" dirty="0" smtClean="0">
                <a:sym typeface="Symbol"/>
              </a:rPr>
              <a:t></a:t>
            </a:r>
            <a:r>
              <a:rPr lang="en-US" sz="2800" dirty="0" smtClean="0"/>
              <a:t> + 2</a:t>
            </a:r>
            <a:r>
              <a:rPr lang="uk-UA" sz="2800" dirty="0" smtClean="0"/>
              <a:t>Н</a:t>
            </a:r>
            <a:r>
              <a:rPr lang="en-US" sz="2800" baseline="30000" dirty="0" smtClean="0"/>
              <a:t>+</a:t>
            </a:r>
            <a:r>
              <a:rPr lang="en-US" sz="2800" dirty="0" smtClean="0"/>
              <a:t> + 2Cl</a:t>
            </a:r>
            <a:r>
              <a:rPr lang="en-US" sz="2800" baseline="30000" dirty="0" smtClean="0"/>
              <a:t>-</a:t>
            </a:r>
            <a:endParaRPr lang="ru-RU" sz="1800" dirty="0" smtClean="0"/>
          </a:p>
          <a:p>
            <a:pPr>
              <a:buNone/>
            </a:pPr>
            <a:r>
              <a:rPr lang="en-US" sz="3200" dirty="0" smtClean="0"/>
              <a:t>Ba</a:t>
            </a:r>
            <a:r>
              <a:rPr lang="en-US" sz="3200" baseline="30000" dirty="0" smtClean="0"/>
              <a:t>2+ </a:t>
            </a:r>
            <a:r>
              <a:rPr lang="en-US" sz="3200" dirty="0" smtClean="0"/>
              <a:t>+ SO</a:t>
            </a:r>
            <a:r>
              <a:rPr lang="en-US" sz="3200" baseline="-25000" dirty="0" smtClean="0"/>
              <a:t>4</a:t>
            </a:r>
            <a:r>
              <a:rPr lang="en-US" sz="3200" baseline="30000" dirty="0" smtClean="0"/>
              <a:t>2-</a:t>
            </a:r>
            <a:r>
              <a:rPr lang="en-US" sz="3200" dirty="0" smtClean="0"/>
              <a:t> </a:t>
            </a:r>
            <a:r>
              <a:rPr lang="en-US" sz="3200" dirty="0" smtClean="0">
                <a:sym typeface="Symbol"/>
              </a:rPr>
              <a:t></a:t>
            </a:r>
            <a:r>
              <a:rPr lang="en-US" sz="3200" dirty="0" smtClean="0"/>
              <a:t> BaSO</a:t>
            </a:r>
            <a:r>
              <a:rPr lang="en-US" sz="3200" baseline="-25000" dirty="0" smtClean="0"/>
              <a:t>4</a:t>
            </a:r>
            <a:r>
              <a:rPr lang="en-US" sz="3200" dirty="0" smtClean="0">
                <a:sym typeface="Symbol"/>
              </a:rPr>
              <a:t></a:t>
            </a:r>
            <a:r>
              <a:rPr lang="en-US" sz="3200" dirty="0" smtClean="0"/>
              <a:t> </a:t>
            </a:r>
            <a:r>
              <a:rPr lang="uk-UA" sz="2800" dirty="0" smtClean="0"/>
              <a:t>утворюється білий дрібнокристалічний осад</a:t>
            </a:r>
            <a:endParaRPr lang="ru-RU" sz="2000" dirty="0" smtClean="0"/>
          </a:p>
          <a:p>
            <a:endParaRPr lang="ru-RU" sz="1800" dirty="0" smtClean="0"/>
          </a:p>
          <a:p>
            <a:pPr lvl="1"/>
            <a:r>
              <a:rPr lang="uk-UA" sz="2400" i="1" dirty="0" smtClean="0"/>
              <a:t>Сформулювати висновок (який реагент є реактивом для виявлення сульфат-іонів в розчині, яка ознака реакції)</a:t>
            </a:r>
            <a:endParaRPr lang="ru-RU" sz="2400" i="1" dirty="0" smtClean="0"/>
          </a:p>
          <a:p>
            <a:r>
              <a:rPr lang="uk-UA" sz="2800" dirty="0" smtClean="0"/>
              <a:t>Висновок: якісною реакцію на сульфат-іон є його взаємодія з катіоном Ва</a:t>
            </a:r>
            <a:r>
              <a:rPr lang="uk-UA" sz="2800" baseline="30000" dirty="0" smtClean="0"/>
              <a:t>2+</a:t>
            </a:r>
            <a:r>
              <a:rPr lang="uk-UA" sz="2800" dirty="0" smtClean="0"/>
              <a:t> (будь-яка розчинна сіль </a:t>
            </a:r>
            <a:r>
              <a:rPr lang="uk-UA" sz="2800" dirty="0" err="1" smtClean="0"/>
              <a:t>Варію</a:t>
            </a:r>
            <a:r>
              <a:rPr lang="uk-UA" sz="2800" dirty="0" smtClean="0"/>
              <a:t>), в результаті якої утворюється білий дрібнокристалічний осад</a:t>
            </a:r>
            <a:endParaRPr lang="ru-RU" sz="1800" dirty="0" smtClean="0"/>
          </a:p>
          <a:p>
            <a:endParaRPr lang="ru-RU" sz="2400" i="1" dirty="0" smtClean="0">
              <a:solidFill>
                <a:schemeClr val="tx2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Лабораторні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досліди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дистанційного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самоперевірка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1400" dirty="0" smtClean="0"/>
              <a:t>Лабораторний дослід №</a:t>
            </a:r>
            <a:r>
              <a:rPr lang="ru-RU" sz="1400" dirty="0" smtClean="0"/>
              <a:t>10</a:t>
            </a:r>
          </a:p>
          <a:p>
            <a:pPr algn="ctr">
              <a:buNone/>
            </a:pPr>
            <a:r>
              <a:rPr lang="uk-UA" sz="1400" dirty="0" smtClean="0"/>
              <a:t>Тема: «</a:t>
            </a:r>
            <a:r>
              <a:rPr lang="ru-RU" sz="1400" dirty="0" err="1" smtClean="0"/>
              <a:t>Вплив</a:t>
            </a:r>
            <a:r>
              <a:rPr lang="ru-RU" sz="1400" dirty="0" smtClean="0"/>
              <a:t> </a:t>
            </a:r>
            <a:r>
              <a:rPr lang="ru-RU" sz="1400" dirty="0" err="1" smtClean="0"/>
              <a:t>різних</a:t>
            </a:r>
            <a:r>
              <a:rPr lang="ru-RU" sz="1400" dirty="0" smtClean="0"/>
              <a:t> </a:t>
            </a:r>
            <a:r>
              <a:rPr lang="ru-RU" sz="1400" dirty="0" err="1" smtClean="0"/>
              <a:t>чинників</a:t>
            </a:r>
            <a:r>
              <a:rPr lang="ru-RU" sz="1400" dirty="0" smtClean="0"/>
              <a:t> на </a:t>
            </a:r>
            <a:r>
              <a:rPr lang="ru-RU" sz="1400" dirty="0" err="1" smtClean="0"/>
              <a:t>швидкість</a:t>
            </a:r>
            <a:r>
              <a:rPr lang="ru-RU" sz="1400" dirty="0" smtClean="0"/>
              <a:t> </a:t>
            </a:r>
            <a:r>
              <a:rPr lang="ru-RU" sz="1400" dirty="0" err="1" smtClean="0"/>
              <a:t>хімічної</a:t>
            </a:r>
            <a:r>
              <a:rPr lang="ru-RU" sz="1400" dirty="0" smtClean="0"/>
              <a:t> </a:t>
            </a:r>
            <a:r>
              <a:rPr lang="ru-RU" sz="1400" dirty="0" err="1" smtClean="0"/>
              <a:t>реакції</a:t>
            </a:r>
            <a:r>
              <a:rPr lang="uk-UA" sz="1400" dirty="0" smtClean="0"/>
              <a:t>»</a:t>
            </a:r>
            <a:endParaRPr lang="ru-RU" sz="1400" dirty="0" smtClean="0"/>
          </a:p>
          <a:p>
            <a:pPr algn="ctr">
              <a:buNone/>
            </a:pPr>
            <a:endParaRPr lang="uk-UA" sz="1400" b="1" dirty="0" smtClean="0"/>
          </a:p>
          <a:p>
            <a:pPr>
              <a:buNone/>
            </a:pPr>
            <a:r>
              <a:rPr lang="uk-UA" sz="1400" b="1" dirty="0" smtClean="0"/>
              <a:t>Дослід 3.</a:t>
            </a:r>
            <a:r>
              <a:rPr lang="uk-UA" sz="1400" dirty="0" smtClean="0"/>
              <a:t> Вплив концентрації на швидкість реакції між цинком і </a:t>
            </a:r>
            <a:r>
              <a:rPr lang="uk-UA" sz="1400" dirty="0" err="1" smtClean="0"/>
              <a:t>хлоридною</a:t>
            </a:r>
            <a:r>
              <a:rPr lang="uk-UA" sz="1400" dirty="0" smtClean="0"/>
              <a:t> кислотою.</a:t>
            </a:r>
            <a:endParaRPr lang="ru-RU" sz="1400" dirty="0" smtClean="0"/>
          </a:p>
          <a:p>
            <a:pPr lvl="0"/>
            <a:r>
              <a:rPr lang="uk-UA" sz="1400" i="1" dirty="0" smtClean="0"/>
              <a:t>Подивіться відео (до 2,15 </a:t>
            </a:r>
            <a:r>
              <a:rPr lang="uk-UA" sz="1400" i="1" dirty="0" err="1" smtClean="0"/>
              <a:t>хв</a:t>
            </a:r>
            <a:r>
              <a:rPr lang="uk-UA" sz="1400" i="1" dirty="0" smtClean="0"/>
              <a:t>):</a:t>
            </a:r>
            <a:r>
              <a:rPr lang="uk-UA" sz="1400" dirty="0" smtClean="0"/>
              <a:t> </a:t>
            </a:r>
            <a:r>
              <a:rPr lang="uk-UA" sz="1400" u="sng" dirty="0" smtClean="0">
                <a:hlinkClick r:id="rId2"/>
              </a:rPr>
              <a:t>https://youtu.be/iEwZl2jEAug</a:t>
            </a:r>
            <a:endParaRPr lang="ru-RU" sz="1400" dirty="0" smtClean="0"/>
          </a:p>
          <a:p>
            <a:pPr lvl="0"/>
            <a:r>
              <a:rPr lang="uk-UA" sz="1400" dirty="0" smtClean="0"/>
              <a:t>Масова частка </a:t>
            </a:r>
            <a:r>
              <a:rPr lang="uk-UA" sz="1400" dirty="0" err="1" smtClean="0"/>
              <a:t>хлоридної</a:t>
            </a:r>
            <a:r>
              <a:rPr lang="uk-UA" sz="1400" dirty="0" smtClean="0"/>
              <a:t> кислоти в першій пробірці – 15%. В другій пробірці масова частка кислоти – 5%. Вкажіть в якій пробірці реакція відбувається швидше.</a:t>
            </a:r>
            <a:endParaRPr lang="ru-RU" sz="1400" dirty="0" smtClean="0"/>
          </a:p>
          <a:p>
            <a:pPr lvl="0"/>
            <a:r>
              <a:rPr lang="uk-UA" sz="1400" dirty="0" smtClean="0"/>
              <a:t>Сформулювати висновок (як концентрація впливає на швидкість хімічної реакції). Перевірте чи співпадає ваш висновок з навчальним матеріалом підручника ( стор 118)</a:t>
            </a:r>
            <a:endParaRPr lang="ru-RU" sz="1400" dirty="0" smtClean="0"/>
          </a:p>
          <a:p>
            <a:pPr>
              <a:buNone/>
            </a:pPr>
            <a:r>
              <a:rPr lang="uk-UA" sz="1400" b="1" dirty="0" smtClean="0"/>
              <a:t> </a:t>
            </a:r>
            <a:endParaRPr lang="ru-RU" sz="1400" dirty="0" smtClean="0"/>
          </a:p>
          <a:p>
            <a:pPr>
              <a:buNone/>
            </a:pPr>
            <a:r>
              <a:rPr lang="uk-UA" sz="1400" b="1" dirty="0" smtClean="0"/>
              <a:t>Дослід 4.</a:t>
            </a:r>
            <a:r>
              <a:rPr lang="uk-UA" sz="1400" dirty="0" smtClean="0"/>
              <a:t> Вплив температури на швидкість реакції між цинком і </a:t>
            </a:r>
            <a:r>
              <a:rPr lang="uk-UA" sz="1400" dirty="0" err="1" smtClean="0"/>
              <a:t>хлоридною</a:t>
            </a:r>
            <a:r>
              <a:rPr lang="uk-UA" sz="1400" dirty="0" smtClean="0"/>
              <a:t> кислотою.</a:t>
            </a:r>
            <a:endParaRPr lang="ru-RU" sz="1400" dirty="0" smtClean="0"/>
          </a:p>
          <a:p>
            <a:pPr lvl="0"/>
            <a:r>
              <a:rPr lang="uk-UA" sz="1400" i="1" dirty="0" smtClean="0"/>
              <a:t>Переглянути відео (від 2,15 </a:t>
            </a:r>
            <a:r>
              <a:rPr lang="uk-UA" sz="1400" i="1" dirty="0" err="1" smtClean="0"/>
              <a:t>хв</a:t>
            </a:r>
            <a:r>
              <a:rPr lang="uk-UA" sz="1400" i="1" dirty="0" smtClean="0"/>
              <a:t>):</a:t>
            </a:r>
            <a:r>
              <a:rPr lang="uk-UA" sz="1400" dirty="0" smtClean="0"/>
              <a:t> </a:t>
            </a:r>
            <a:r>
              <a:rPr lang="uk-UA" sz="1400" u="sng" dirty="0" smtClean="0">
                <a:hlinkClick r:id="rId2"/>
              </a:rPr>
              <a:t>https://youtu.be/iEwZl2jEAug</a:t>
            </a:r>
            <a:endParaRPr lang="ru-RU" sz="1400" dirty="0" smtClean="0"/>
          </a:p>
          <a:p>
            <a:pPr lvl="0"/>
            <a:r>
              <a:rPr lang="uk-UA" sz="1400" dirty="0" smtClean="0"/>
              <a:t>Вкажіть як змінилась швидкість  реакції при нагріванні </a:t>
            </a:r>
            <a:r>
              <a:rPr lang="uk-UA" sz="1400" dirty="0" err="1" smtClean="0"/>
              <a:t>рнчовин</a:t>
            </a:r>
            <a:r>
              <a:rPr lang="uk-UA" sz="1400" dirty="0" smtClean="0"/>
              <a:t>.</a:t>
            </a:r>
            <a:endParaRPr lang="ru-RU" sz="1400" dirty="0" smtClean="0"/>
          </a:p>
          <a:p>
            <a:pPr lvl="0"/>
            <a:r>
              <a:rPr lang="uk-UA" sz="1400" dirty="0" smtClean="0"/>
              <a:t>Сформулювати висновок (як температура впливає на швидкість хімічної реакції). Перевірте чи співпадає ваш висновок з навчальним матеріалом підручника ( стор 118)</a:t>
            </a:r>
            <a:endParaRPr lang="ru-RU" sz="1400" dirty="0" smtClean="0"/>
          </a:p>
          <a:p>
            <a:endParaRPr lang="ru-RU" sz="1300" i="1" dirty="0" smtClean="0">
              <a:solidFill>
                <a:schemeClr val="tx2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4152" y="381000"/>
            <a:ext cx="8534400" cy="758952"/>
          </a:xfrm>
          <a:prstGeom prst="rect">
            <a:avLst/>
          </a:prstGeom>
        </p:spPr>
        <p:txBody>
          <a:bodyPr vert="horz" anchor="b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Лабораторні</a:t>
            </a: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досліди</a:t>
            </a: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 </a:t>
            </a:r>
            <a:r>
              <a:rPr kumimoji="0" lang="ru-RU" sz="3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умовах</a:t>
            </a: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дистанційного</a:t>
            </a: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навчання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214290"/>
            <a:ext cx="8534400" cy="84294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3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Практичні</a:t>
            </a:r>
            <a:r>
              <a:rPr kumimoji="0" lang="ru-RU" sz="33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3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роботи</a:t>
            </a:r>
            <a:r>
              <a:rPr kumimoji="0" lang="ru-RU" sz="33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3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дистанційного</a:t>
            </a: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1857364"/>
            <a:ext cx="8786874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uk-UA" dirty="0" smtClean="0"/>
              <a:t>Практичні роботи – пропонується програмою після опрацювання й вивчення учнями цілого розділу .</a:t>
            </a:r>
          </a:p>
          <a:p>
            <a:pPr indent="457200">
              <a:spcBef>
                <a:spcPts val="600"/>
              </a:spcBef>
            </a:pPr>
            <a:r>
              <a:rPr lang="uk-UA" dirty="0" smtClean="0"/>
              <a:t>Практична робота  сприяє закріпленню знань в нових ситуаціях і розвитку інтелектуальних умінь (аналізувати, порівнювати, узагальнювати, робити висновки)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714752"/>
            <a:ext cx="87154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>
                <a:hlinkClick r:id="rId2"/>
              </a:rPr>
              <a:t>https://docs.google.com/forms/d/e/1FAIpQLSfu5HzynCKS5Uhp-Kui2C18DwXmWASAvz3Jl4hVW9IXSXbiog/viewform?usp=sf_link</a:t>
            </a:r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285728"/>
            <a:ext cx="8534400" cy="84294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3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Домашній</a:t>
            </a: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експеримент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2571744"/>
            <a:ext cx="8786874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uk-UA" dirty="0" smtClean="0"/>
              <a:t>Вид самостійної роботи, що виконується без контролю з боку вчителя але з дотриманням </a:t>
            </a:r>
            <a:r>
              <a:rPr lang="uk-UA" dirty="0" err="1" smtClean="0"/>
              <a:t>бжд</a:t>
            </a:r>
            <a:r>
              <a:rPr lang="uk-UA" dirty="0" smtClean="0"/>
              <a:t>.  Його виконання привчає самостійно планувати й організовувати експеримент, застосовувати отримані знання, вміння й навички, вміння представляти результати власного спостереження або дослідження</a:t>
            </a:r>
          </a:p>
          <a:p>
            <a:pPr indent="457200" algn="r">
              <a:spcBef>
                <a:spcPts val="600"/>
              </a:spcBef>
            </a:pPr>
            <a:r>
              <a:rPr lang="uk-UA" dirty="0" smtClean="0"/>
              <a:t>Т.В. Савицька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DCCBB8-114E-4F89-B641-F6721844FF92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11267" name="WordArt 17"/>
          <p:cNvSpPr>
            <a:spLocks noChangeArrowheads="1" noChangeShapeType="1" noTextEdit="1"/>
          </p:cNvSpPr>
          <p:nvPr/>
        </p:nvSpPr>
        <p:spPr bwMode="auto">
          <a:xfrm>
            <a:off x="142844" y="142852"/>
            <a:ext cx="6786563" cy="735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 err="1">
                <a:ln w="12700">
                  <a:solidFill>
                    <a:srgbClr val="C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F0000"/>
                    </a:gs>
                    <a:gs pos="50000">
                      <a:srgbClr val="B80000"/>
                    </a:gs>
                    <a:gs pos="100000">
                      <a:srgbClr val="DB0000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Домашній</a:t>
            </a:r>
            <a:r>
              <a:rPr lang="ru-RU" sz="6000" kern="10" dirty="0">
                <a:ln w="12700">
                  <a:solidFill>
                    <a:srgbClr val="C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F0000"/>
                    </a:gs>
                    <a:gs pos="50000">
                      <a:srgbClr val="B80000"/>
                    </a:gs>
                    <a:gs pos="100000">
                      <a:srgbClr val="DB0000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 </a:t>
            </a:r>
            <a:r>
              <a:rPr lang="ru-RU" sz="6000" kern="10" dirty="0" err="1">
                <a:ln w="12700">
                  <a:solidFill>
                    <a:srgbClr val="C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F0000"/>
                    </a:gs>
                    <a:gs pos="50000">
                      <a:srgbClr val="B80000"/>
                    </a:gs>
                    <a:gs pos="100000">
                      <a:srgbClr val="DB0000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експеримент</a:t>
            </a:r>
            <a:endParaRPr lang="ru-RU" sz="6000" kern="10" dirty="0">
              <a:ln w="12700">
                <a:solidFill>
                  <a:srgbClr val="C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7F0000"/>
                  </a:gs>
                  <a:gs pos="50000">
                    <a:srgbClr val="B80000"/>
                  </a:gs>
                  <a:gs pos="100000">
                    <a:srgbClr val="DB0000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Monotype Corsiva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4352925"/>
            <a:ext cx="657225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11269" name="Picture 3" descr="C:\Users\User\Desktop\8 клас\зубко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714375"/>
            <a:ext cx="1971675" cy="593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4" descr="C:\Users\User\Desktop\8 клас\савчук 2 есп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0"/>
            <a:ext cx="650081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1071563"/>
            <a:ext cx="6284912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0" name="video-9267c27e3d8151533fec3e20052605e9-V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214290"/>
            <a:ext cx="8572528" cy="6429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Хімія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природнича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2</a:t>
            </a:fld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357158" y="2500306"/>
          <a:ext cx="8572560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6" name="Заголовок 1"/>
          <p:cNvSpPr txBox="1"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3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Висновок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1928802"/>
            <a:ext cx="8786874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uk-UA" dirty="0" smtClean="0"/>
              <a:t>Хімічний експеримент дозволяє учням наповнити хімічні поняття живим конкретним змістом, побачити в окремих фактах загальну закономірність. </a:t>
            </a:r>
          </a:p>
          <a:p>
            <a:pPr indent="457200">
              <a:spcBef>
                <a:spcPts val="600"/>
              </a:spcBef>
            </a:pPr>
            <a:r>
              <a:rPr lang="uk-UA" dirty="0" smtClean="0"/>
              <a:t>Тільки у тісному </a:t>
            </a:r>
            <a:r>
              <a:rPr lang="uk-UA" dirty="0" err="1" smtClean="0"/>
              <a:t>взаємозв</a:t>
            </a:r>
            <a:r>
              <a:rPr lang="en-US" dirty="0" smtClean="0"/>
              <a:t>’</a:t>
            </a:r>
            <a:r>
              <a:rPr lang="uk-UA" dirty="0" err="1" smtClean="0"/>
              <a:t>язку</a:t>
            </a:r>
            <a:r>
              <a:rPr lang="uk-UA" dirty="0" smtClean="0"/>
              <a:t> експерименту  і теорії можна досягти  високої якості знань учнів з хімії</a:t>
            </a:r>
          </a:p>
          <a:p>
            <a:endParaRPr lang="ru-RU" dirty="0"/>
          </a:p>
        </p:txBody>
      </p:sp>
      <p:pic>
        <p:nvPicPr>
          <p:cNvPr id="45058" name="Picture 2" descr="C:\Users\User\Desktop\k023_c-uGs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286124"/>
            <a:ext cx="5057783" cy="3033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Хімічний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експеримент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428736"/>
            <a:ext cx="3748665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42844" y="1714489"/>
            <a:ext cx="50051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“Відтворення</a:t>
            </a:r>
            <a:r>
              <a:rPr lang="uk-UA" dirty="0" smtClean="0"/>
              <a:t> на уроках за допомогою хімічних  </a:t>
            </a:r>
            <a:r>
              <a:rPr lang="uk-UA" dirty="0" err="1" smtClean="0"/>
              <a:t>рактивів</a:t>
            </a:r>
            <a:r>
              <a:rPr lang="uk-UA" dirty="0" smtClean="0"/>
              <a:t>, матеріалів, спеціального </a:t>
            </a:r>
          </a:p>
          <a:p>
            <a:r>
              <a:rPr lang="uk-UA" dirty="0" smtClean="0"/>
              <a:t>посуду і приладів хімічних явищ , в умовах найбільш зручних для їх </a:t>
            </a:r>
            <a:r>
              <a:rPr lang="uk-UA" dirty="0" err="1" smtClean="0"/>
              <a:t>вивчення”</a:t>
            </a:r>
            <a:endParaRPr lang="uk-UA" dirty="0" smtClean="0"/>
          </a:p>
          <a:p>
            <a:pPr algn="r"/>
            <a:endParaRPr lang="uk-UA" dirty="0" smtClean="0"/>
          </a:p>
          <a:p>
            <a:pPr algn="r"/>
            <a:r>
              <a:rPr lang="uk-UA" dirty="0" smtClean="0"/>
              <a:t>Н.М. </a:t>
            </a:r>
            <a:r>
              <a:rPr lang="uk-UA" dirty="0" err="1" smtClean="0"/>
              <a:t>Буринська</a:t>
            </a:r>
            <a:endParaRPr lang="uk-UA" dirty="0" smtClean="0"/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4214818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“Найважливіший</a:t>
            </a:r>
            <a:r>
              <a:rPr lang="uk-UA" dirty="0" smtClean="0"/>
              <a:t> шлях здійснення </a:t>
            </a:r>
            <a:r>
              <a:rPr lang="uk-UA" dirty="0" err="1" smtClean="0"/>
              <a:t>зв</a:t>
            </a:r>
            <a:r>
              <a:rPr lang="en-US" dirty="0" smtClean="0"/>
              <a:t>’</a:t>
            </a:r>
            <a:r>
              <a:rPr lang="uk-UA" dirty="0" err="1" smtClean="0"/>
              <a:t>язку</a:t>
            </a:r>
            <a:r>
              <a:rPr lang="uk-UA" dirty="0" smtClean="0"/>
              <a:t> теорії з практикою при вивченні хімії, шлях перетворення  знань у переконання.  Правильно  поставлений експеримент  і чіткі висновки з нього  - важливий засіб формування наукового світогляду  учнів  у процесі  засвоєння основ хімічної науки.</a:t>
            </a:r>
          </a:p>
          <a:p>
            <a:pPr algn="r"/>
            <a:endParaRPr lang="uk-UA" dirty="0" smtClean="0"/>
          </a:p>
          <a:p>
            <a:pPr algn="r"/>
            <a:r>
              <a:rPr lang="uk-UA" dirty="0" smtClean="0"/>
              <a:t>В.Н. </a:t>
            </a:r>
            <a:r>
              <a:rPr lang="uk-UA" dirty="0" err="1" smtClean="0"/>
              <a:t>Верховський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Хімічний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експеримент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14282" y="1428736"/>
            <a:ext cx="48622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Хімічний експеримент – складова  частина</a:t>
            </a:r>
          </a:p>
          <a:p>
            <a:r>
              <a:rPr lang="uk-UA" dirty="0" smtClean="0"/>
              <a:t>навчально-виховного процесу. в якій діє </a:t>
            </a:r>
          </a:p>
          <a:p>
            <a:r>
              <a:rPr lang="uk-UA" dirty="0" smtClean="0"/>
              <a:t>принцип поступового підвищення </a:t>
            </a:r>
          </a:p>
          <a:p>
            <a:r>
              <a:rPr lang="uk-UA" dirty="0" smtClean="0"/>
              <a:t>самостійності учнів.</a:t>
            </a:r>
          </a:p>
          <a:p>
            <a:endParaRPr lang="ru-RU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285720" y="4286256"/>
          <a:ext cx="8572560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1571612"/>
            <a:ext cx="3429056" cy="2283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85926"/>
            <a:ext cx="4333018" cy="2598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4429156" cy="2954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4464824" cy="3072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Демонстрації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дистанційного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42844" y="1643050"/>
            <a:ext cx="87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Словесно-наочні методи навчання, що поєднує слово вчителя з експериментом</a:t>
            </a:r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1" y="2428868"/>
          <a:ext cx="8358246" cy="4211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627"/>
                <a:gridCol w="3929090"/>
                <a:gridCol w="4000529"/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№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Назва демонстрації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Посилання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Періодична система хімічних елементів (довга і коротка форми).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----------------------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Моделі атомів (віртуальні 3D). 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https://www.youtube.com/watch?v=NP9x3Tiu3RE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93104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uk-UA" sz="18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Форми електронних </a:t>
                      </a:r>
                      <a:r>
                        <a:rPr kumimoji="0" lang="uk-UA" sz="1400" u="none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орбіталей</a:t>
                      </a: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(віртуальні 3D).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https://www.youtube.com/watch?v=VfBcfYR1VQo</a:t>
                      </a:r>
                      <a:endParaRPr kumimoji="0" lang="uk-UA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/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Моделі кристалічних ґраток різних типів.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https://www.youtube.com/watch?v=l_-HbdNQliA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Зразки речовин атомної, молекулярної та </a:t>
                      </a:r>
                      <a:r>
                        <a:rPr kumimoji="0" lang="uk-UA" sz="1400" u="none" strike="noStrike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йонної</a:t>
                      </a: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будови.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----------------------</a:t>
                      </a:r>
                      <a:endParaRPr lang="ru-RU" sz="1400" dirty="0" smtClean="0"/>
                    </a:p>
                    <a:p>
                      <a:pPr marL="0" lvl="0" algn="l" rtl="0" eaLnBrk="1" latinLnBrk="0" hangingPunct="1"/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Зразки речовин кількістю речовини 1 моль (або однакової кількості речовини). 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----------------------</a:t>
                      </a:r>
                      <a:endParaRPr lang="ru-RU" sz="1400" dirty="0" smtClean="0"/>
                    </a:p>
                    <a:p>
                      <a:pPr marL="0" lvl="0" algn="l" rtl="0" eaLnBrk="1" latinLnBrk="0" hangingPunct="1"/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Зразки оксидів.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/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dirty="0" smtClean="0">
                          <a:hlinkClick r:id="rId6"/>
                        </a:rPr>
                        <a:t>https://www.youtube.com/watch?v=TNaAVQCWHqQ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Демонстрації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дистанційного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2" y="1428736"/>
          <a:ext cx="8358246" cy="528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627"/>
                <a:gridCol w="3929090"/>
                <a:gridCol w="4000529"/>
              </a:tblGrid>
              <a:tr h="500066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№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Назва демонстрації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Посилання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8.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Взаємодія кислотних і основних оксидів з водою.</a:t>
                      </a:r>
                      <a:endParaRPr kumimoji="0" lang="ru-RU" sz="14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 smtClean="0">
                          <a:hlinkClick r:id="rId2"/>
                        </a:rPr>
                        <a:t>https://www.youtube.com/watch?v=1J3Zk5gvEjs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Зразки кислот.</a:t>
                      </a:r>
                      <a:endParaRPr kumimoji="0" lang="ru-RU" sz="14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dirty="0" smtClean="0">
                          <a:hlinkClick r:id="rId3"/>
                        </a:rPr>
                        <a:t>https://www.youtube.com/watch?v=sOFVmk6FgmA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96884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Хімічні властивості кислот. 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https://www.youtube.com/watch?v=J1bsmq7ahxY</a:t>
                      </a:r>
                      <a:endParaRPr kumimoji="0" lang="uk-UA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https://www.youtube.com/watch?v=e3TwqfdwbrM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Зразки основ.</a:t>
                      </a:r>
                      <a:endParaRPr kumimoji="0" lang="ru-RU" sz="14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dirty="0" smtClean="0">
                          <a:hlinkClick r:id="rId6"/>
                        </a:rPr>
                        <a:t>https://www.youtube.com/watch?v=BY48oTiBfNU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Хімічні властивості лугів. </a:t>
                      </a:r>
                      <a:endParaRPr kumimoji="0" lang="ru-RU" sz="14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https://www.youtube.com/watch?v=M3JB4cSO7Yc&amp;t=94s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Добування і хімічні властивості нерозчинних основ. 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https://www.youtube.com/watch?v=u_qSy7jwLms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Доведення амфотерності цинк гідроксиду.  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9"/>
                        </a:rPr>
                        <a:t>https://www.youtube.com/watch?v=xm6rkV7CT7s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Таблиця розчинності кислот, основ, амфотерних гідроксидів і солей.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----------------------</a:t>
                      </a:r>
                      <a:endParaRPr lang="ru-RU" sz="1400" dirty="0" smtClean="0"/>
                    </a:p>
                    <a:p>
                      <a:pPr marL="0" lvl="0" algn="ctr" rtl="0" eaLnBrk="1" latinLnBrk="0" hangingPunct="1"/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Демонстрації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дистанційного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4CC3-FA02-4D45-B883-13CFD04BD8D1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1" y="1785926"/>
          <a:ext cx="8358246" cy="39747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627"/>
                <a:gridCol w="3929090"/>
                <a:gridCol w="4000529"/>
              </a:tblGrid>
              <a:tr h="500066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№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Назва демонстрації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Посилання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16.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Зразки солей</a:t>
                      </a:r>
                      <a:r>
                        <a:rPr kumimoji="0" lang="uk-U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dirty="0" smtClean="0">
                          <a:hlinkClick r:id="rId2"/>
                        </a:rPr>
                        <a:t>https://www.youtube.com/watch?v=C5rkDc7kSSQ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Хімічні властивості солей</a:t>
                      </a:r>
                      <a:endParaRPr kumimoji="0" lang="ru-RU" sz="14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https://www.youtube.com/watch?v=rb7ecpzNiKs</a:t>
                      </a:r>
                      <a:endParaRPr kumimoji="0" lang="uk-UA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https://www.youtube.com/watch?v=_XnwMMjUleI</a:t>
                      </a:r>
                      <a:endParaRPr kumimoji="0" lang="uk-UA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https://www.youtube.com/watch?v=W6dzzewvB4E</a:t>
                      </a:r>
                      <a:endParaRPr kumimoji="0" lang="uk-UA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https://www.youtube.com/watch?v=7I8xE-7DjUU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96884"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Взаємодія кальцій оксиду з водою, дослідження добутого розчину індикатором, пропускання вуглекислого газу в   розчин, що утворився.</a:t>
                      </a:r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https://www.youtube.com/watch?v=kjtGcveOosY</a:t>
                      </a:r>
                      <a:endParaRPr kumimoji="0" lang="uk-UA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/>
                      <a:r>
                        <a:rPr kumimoji="0" lang="en-AU" sz="14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https://www.youtube.com/watch?v=vgeInwyt9Og</a:t>
                      </a:r>
                      <a:endParaRPr kumimoji="0" lang="uk-UA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/>
                      <a:endParaRPr kumimoji="0" lang="ru-RU" sz="140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Rectangle 2"/>
          <p:cNvSpPr>
            <a:spLocks noChangeArrowheads="1"/>
          </p:cNvSpPr>
          <p:nvPr/>
        </p:nvSpPr>
        <p:spPr bwMode="auto">
          <a:xfrm>
            <a:off x="0" y="1571625"/>
            <a:ext cx="1428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>
                <a:solidFill>
                  <a:srgbClr val="FF0000"/>
                </a:solidFill>
                <a:latin typeface="Monotype Corsiva" pitchFamily="66" charset="0"/>
              </a:rPr>
              <a:t>Ф.В.</a:t>
            </a:r>
            <a:r>
              <a:rPr lang="uk-UA">
                <a:solidFill>
                  <a:schemeClr val="accent1"/>
                </a:solidFill>
              </a:rPr>
              <a:t> </a:t>
            </a:r>
            <a:r>
              <a:rPr lang="uk-UA"/>
              <a:t> </a:t>
            </a:r>
          </a:p>
        </p:txBody>
      </p:sp>
      <p:sp>
        <p:nvSpPr>
          <p:cNvPr id="1043" name="Text Box 3"/>
          <p:cNvSpPr txBox="1">
            <a:spLocks noChangeArrowheads="1"/>
          </p:cNvSpPr>
          <p:nvPr/>
        </p:nvSpPr>
        <p:spPr bwMode="auto">
          <a:xfrm>
            <a:off x="0" y="2357438"/>
            <a:ext cx="74136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6000">
                <a:latin typeface="Times New Roman" pitchFamily="18" charset="0"/>
              </a:rPr>
              <a:t>Г</a:t>
            </a:r>
          </a:p>
          <a:p>
            <a:r>
              <a:rPr lang="uk-UA" sz="6000">
                <a:latin typeface="Times New Roman" pitchFamily="18" charset="0"/>
              </a:rPr>
              <a:t>А</a:t>
            </a:r>
          </a:p>
          <a:p>
            <a:r>
              <a:rPr lang="uk-UA" sz="6000">
                <a:latin typeface="Times New Roman" pitchFamily="18" charset="0"/>
              </a:rPr>
              <a:t>З</a:t>
            </a:r>
            <a:endParaRPr lang="ru-RU" sz="6000">
              <a:latin typeface="Times New Roman" pitchFamily="18" charset="0"/>
            </a:endParaRPr>
          </a:p>
        </p:txBody>
      </p:sp>
      <p:sp>
        <p:nvSpPr>
          <p:cNvPr id="1044" name="Text Box 5"/>
          <p:cNvSpPr txBox="1">
            <a:spLocks noChangeArrowheads="1"/>
          </p:cNvSpPr>
          <p:nvPr/>
        </p:nvSpPr>
        <p:spPr bwMode="auto">
          <a:xfrm>
            <a:off x="785813" y="2357438"/>
            <a:ext cx="9969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>
                <a:latin typeface="Times New Roman" pitchFamily="18" charset="0"/>
              </a:rPr>
              <a:t>К</a:t>
            </a:r>
          </a:p>
          <a:p>
            <a:endParaRPr lang="uk-UA" sz="6000">
              <a:latin typeface="Times New Roman" pitchFamily="18" charset="0"/>
            </a:endParaRPr>
          </a:p>
          <a:p>
            <a:r>
              <a:rPr lang="uk-UA" sz="6000">
                <a:latin typeface="Times New Roman" pitchFamily="18" charset="0"/>
              </a:rPr>
              <a:t>З</a:t>
            </a:r>
            <a:endParaRPr lang="ru-RU" sz="6000">
              <a:latin typeface="Times New Roman" pitchFamily="18" charset="0"/>
            </a:endParaRPr>
          </a:p>
        </p:txBody>
      </p:sp>
      <p:sp>
        <p:nvSpPr>
          <p:cNvPr id="18439" name="Rectangle 15"/>
          <p:cNvSpPr>
            <a:spLocks noChangeArrowheads="1"/>
          </p:cNvSpPr>
          <p:nvPr/>
        </p:nvSpPr>
        <p:spPr bwMode="auto">
          <a:xfrm>
            <a:off x="3143250" y="2143125"/>
            <a:ext cx="1262063" cy="646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>
              <a:defRPr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-33</a:t>
            </a:r>
            <a:r>
              <a:rPr lang="uk-UA" sz="36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dirty="0"/>
          </a:p>
        </p:txBody>
      </p:sp>
      <p:sp>
        <p:nvSpPr>
          <p:cNvPr id="18440" name="Rectangle 16"/>
          <p:cNvSpPr>
            <a:spLocks noChangeArrowheads="1"/>
          </p:cNvSpPr>
          <p:nvPr/>
        </p:nvSpPr>
        <p:spPr bwMode="auto">
          <a:xfrm>
            <a:off x="3143250" y="3000375"/>
            <a:ext cx="1406525" cy="646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>
              <a:defRPr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-78</a:t>
            </a:r>
            <a:r>
              <a:rPr lang="uk-UA" sz="36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/>
              <a:t> </a:t>
            </a:r>
          </a:p>
        </p:txBody>
      </p:sp>
      <p:sp>
        <p:nvSpPr>
          <p:cNvPr id="18446" name="Text Box 32"/>
          <p:cNvSpPr txBox="1">
            <a:spLocks noChangeArrowheads="1"/>
          </p:cNvSpPr>
          <p:nvPr/>
        </p:nvSpPr>
        <p:spPr bwMode="auto">
          <a:xfrm>
            <a:off x="5072063" y="5715000"/>
            <a:ext cx="4071937" cy="1016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3200" dirty="0">
                <a:latin typeface="Monotype Corsiva" pitchFamily="66" charset="0"/>
              </a:rPr>
              <a:t>Розчиняється: </a:t>
            </a:r>
            <a:r>
              <a:rPr lang="uk-UA" sz="3200" dirty="0">
                <a:latin typeface="Times New Roman" pitchFamily="18" charset="0"/>
              </a:rPr>
              <a:t> </a:t>
            </a:r>
            <a:r>
              <a:rPr lang="uk-UA" sz="2800" b="1" dirty="0">
                <a:latin typeface="Times New Roman" pitchFamily="18" charset="0"/>
              </a:rPr>
              <a:t>вода </a:t>
            </a:r>
            <a:endParaRPr lang="en-US" sz="2800" b="1" dirty="0">
              <a:latin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800" b="1" baseline="-30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: 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700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8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cxnSp>
        <p:nvCxnSpPr>
          <p:cNvPr id="1048" name="Прямая соединительная линия 19"/>
          <p:cNvCxnSpPr>
            <a:cxnSpLocks noChangeShapeType="1"/>
          </p:cNvCxnSpPr>
          <p:nvPr/>
        </p:nvCxnSpPr>
        <p:spPr bwMode="auto">
          <a:xfrm rot="5400000">
            <a:off x="607219" y="2536032"/>
            <a:ext cx="1000125" cy="642937"/>
          </a:xfrm>
          <a:prstGeom prst="line">
            <a:avLst/>
          </a:prstGeom>
          <a:noFill/>
          <a:ln w="38100" algn="ctr">
            <a:solidFill>
              <a:srgbClr val="F30941"/>
            </a:solidFill>
            <a:round/>
            <a:headEnd/>
            <a:tailEnd/>
          </a:ln>
        </p:spPr>
      </p:cxnSp>
      <p:grpSp>
        <p:nvGrpSpPr>
          <p:cNvPr id="2" name="Группа 25"/>
          <p:cNvGrpSpPr>
            <a:grpSpLocks/>
          </p:cNvGrpSpPr>
          <p:nvPr/>
        </p:nvGrpSpPr>
        <p:grpSpPr bwMode="auto">
          <a:xfrm>
            <a:off x="7358063" y="1428750"/>
            <a:ext cx="1360487" cy="1817688"/>
            <a:chOff x="7560122" y="142852"/>
            <a:chExt cx="1360063" cy="1817712"/>
          </a:xfrm>
        </p:grpSpPr>
        <p:pic>
          <p:nvPicPr>
            <p:cNvPr id="1064" name="Picture 7" descr="Колба конічна КН. Купити за низькими цінами Колба конічна КН в Києві,  Харкові, Дніпрі, Львові | Steklopribor.com"/>
            <p:cNvPicPr>
              <a:picLocks noChangeAspect="1" noChangeArrowheads="1"/>
            </p:cNvPicPr>
            <p:nvPr/>
          </p:nvPicPr>
          <p:blipFill>
            <a:blip r:embed="rId3"/>
            <a:srcRect l="25313" t="10638" r="24062" b="12766"/>
            <a:stretch>
              <a:fillRect/>
            </a:stretch>
          </p:blipFill>
          <p:spPr bwMode="auto">
            <a:xfrm rot="10800000">
              <a:off x="7786710" y="142852"/>
              <a:ext cx="1133475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Дуга 22"/>
            <p:cNvSpPr/>
            <p:nvPr/>
          </p:nvSpPr>
          <p:spPr bwMode="auto">
            <a:xfrm rot="11847155" flipH="1">
              <a:off x="7560122" y="960426"/>
              <a:ext cx="841113" cy="1000138"/>
            </a:xfrm>
            <a:prstGeom prst="arc">
              <a:avLst>
                <a:gd name="adj1" fmla="val 16127213"/>
                <a:gd name="adj2" fmla="val 1293031"/>
              </a:avLst>
            </a:prstGeom>
            <a:noFill/>
            <a:ln w="5715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50" name="AutoShape 27" descr="Как проверить яйца на свежесть – способы и видео | Курочка | Яндекс Дзен"/>
          <p:cNvSpPr>
            <a:spLocks noChangeAspect="1" noChangeArrowheads="1"/>
          </p:cNvSpPr>
          <p:nvPr/>
        </p:nvSpPr>
        <p:spPr bwMode="auto">
          <a:xfrm>
            <a:off x="18732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1428728" y="4214818"/>
            <a:ext cx="1714512" cy="83099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uk-UA" i="1" dirty="0">
                <a:latin typeface="Times New Roman" pitchFamily="18" charset="0"/>
              </a:rPr>
              <a:t>різкий задушливий</a:t>
            </a:r>
            <a:endParaRPr lang="ru-RU" i="1" dirty="0">
              <a:latin typeface="Times New Roman" pitchFamily="18" charset="0"/>
            </a:endParaRPr>
          </a:p>
        </p:txBody>
      </p:sp>
      <p:pic>
        <p:nvPicPr>
          <p:cNvPr id="20" name="Picture 19" descr="Skull and crossbones.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643578"/>
            <a:ext cx="1035087" cy="10001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55" name="Text Box 25"/>
          <p:cNvSpPr txBox="1">
            <a:spLocks noChangeArrowheads="1"/>
          </p:cNvSpPr>
          <p:nvPr/>
        </p:nvSpPr>
        <p:spPr bwMode="auto">
          <a:xfrm>
            <a:off x="1500188" y="5286375"/>
            <a:ext cx="3214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600">
                <a:latin typeface="Times New Roman" pitchFamily="18" charset="0"/>
              </a:rPr>
              <a:t>задушлива дія, подразнює слизові оболонки очей та органів дихання</a:t>
            </a:r>
            <a:endParaRPr lang="ru-RU" sz="1600">
              <a:latin typeface="Times New Roman" pitchFamily="18" charset="0"/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1500188" y="6000750"/>
            <a:ext cx="3429000" cy="646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ru-RU" sz="3600" dirty="0">
                <a:latin typeface="Times New Roman" pitchFamily="18" charset="0"/>
              </a:rPr>
              <a:t>ГДК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— 0,2 мг/м³</a:t>
            </a:r>
            <a:r>
              <a:rPr lang="ru-RU" dirty="0"/>
              <a:t> </a:t>
            </a:r>
          </a:p>
        </p:txBody>
      </p:sp>
      <p:pic>
        <p:nvPicPr>
          <p:cNvPr id="26" name="Picture 9" descr="ГАЛОГЕНОВОДОРОДЫ - ОБЩАЯ И НЕОРГАНИЧЕСКАЯ ХИМ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642918"/>
            <a:ext cx="1140750" cy="38576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0" y="0"/>
            <a:ext cx="21431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uk-UA" sz="3200" kern="0" dirty="0">
                <a:solidFill>
                  <a:srgbClr val="241AE2"/>
                </a:solidFill>
                <a:latin typeface="Monotype Corsiva" pitchFamily="66" charset="0"/>
                <a:ea typeface="+mj-ea"/>
                <a:cs typeface="+mj-cs"/>
              </a:rPr>
              <a:t>В природі --</a:t>
            </a:r>
            <a:endParaRPr lang="ru-RU" sz="3200" kern="0" dirty="0">
              <a:solidFill>
                <a:srgbClr val="241AE2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59" name="Picture 55" descr="Природний газ — походження, видобуток, властивості"/>
          <p:cNvPicPr>
            <a:picLocks noChangeAspect="1" noChangeArrowheads="1"/>
          </p:cNvPicPr>
          <p:nvPr/>
        </p:nvPicPr>
        <p:blipFill>
          <a:blip r:embed="rId6"/>
          <a:srcRect l="5115" r="55682"/>
          <a:stretch>
            <a:fillRect/>
          </a:stretch>
        </p:blipFill>
        <p:spPr bwMode="auto">
          <a:xfrm>
            <a:off x="2000250" y="142875"/>
            <a:ext cx="8604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0" name="Picture 57" descr="Новости: Ученые выяснили, что люди выбрасывают в атмосферу больше  углекислого газа, чем вулканы"/>
          <p:cNvPicPr>
            <a:picLocks noChangeAspect="1" noChangeArrowheads="1"/>
          </p:cNvPicPr>
          <p:nvPr/>
        </p:nvPicPr>
        <p:blipFill>
          <a:blip r:embed="rId7"/>
          <a:srcRect t="6737" r="12999"/>
          <a:stretch>
            <a:fillRect/>
          </a:stretch>
        </p:blipFill>
        <p:spPr bwMode="auto">
          <a:xfrm>
            <a:off x="3000375" y="142875"/>
            <a:ext cx="1397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1" name="Rectangle 10"/>
          <p:cNvSpPr>
            <a:spLocks noChangeArrowheads="1"/>
          </p:cNvSpPr>
          <p:nvPr/>
        </p:nvSpPr>
        <p:spPr bwMode="auto">
          <a:xfrm>
            <a:off x="0" y="1143000"/>
            <a:ext cx="39290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 indent="-276225" eaLnBrk="0" hangingPunct="0">
              <a:buClr>
                <a:srgbClr val="0000FF"/>
              </a:buClr>
              <a:buFont typeface="Wingdings" pitchFamily="2" charset="2"/>
              <a:buChar char=""/>
            </a:pPr>
            <a:r>
              <a:rPr lang="uk-UA" sz="1600">
                <a:latin typeface="Times New Roman" pitchFamily="18" charset="0"/>
                <a:cs typeface="Times New Roman" pitchFamily="18" charset="0"/>
              </a:rPr>
              <a:t>супутні нафтові гази, вулканічні гази</a:t>
            </a:r>
            <a:endParaRPr lang="uk-U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2" name="Прямоугольник 34"/>
          <p:cNvSpPr>
            <a:spLocks noChangeArrowheads="1"/>
          </p:cNvSpPr>
          <p:nvPr/>
        </p:nvSpPr>
        <p:spPr bwMode="auto">
          <a:xfrm>
            <a:off x="6715125" y="4000500"/>
            <a:ext cx="2143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>
                <a:latin typeface="Times New Roman" pitchFamily="18" charset="0"/>
                <a:cs typeface="Times New Roman" pitchFamily="18" charset="0"/>
              </a:rPr>
              <a:t>розчин амоніаку у воді</a:t>
            </a:r>
            <a:r>
              <a:rPr lang="ru-RU" sz="16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– аміачна вода, нашатирний спирт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3" name="Прямоугольник 35"/>
          <p:cNvSpPr>
            <a:spLocks noChangeArrowheads="1"/>
          </p:cNvSpPr>
          <p:nvPr/>
        </p:nvSpPr>
        <p:spPr bwMode="auto">
          <a:xfrm>
            <a:off x="5072063" y="4929188"/>
            <a:ext cx="3643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800">
                <a:latin typeface="Times New Roman" pitchFamily="18" charset="0"/>
                <a:cs typeface="Times New Roman" pitchFamily="18" charset="0"/>
                <a:hlinkClick r:id="rId8"/>
              </a:rPr>
              <a:t>https://www.youtube.com/watch?v=WH27wEk5wB8</a:t>
            </a:r>
            <a:endParaRPr lang="ru-RU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скиз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990</TotalTime>
  <Words>1092</Words>
  <Application>Microsoft Office PowerPoint</Application>
  <PresentationFormat>Экран (4:3)</PresentationFormat>
  <Paragraphs>218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Официальная</vt:lpstr>
      <vt:lpstr>Эскиз</vt:lpstr>
      <vt:lpstr>Комунальний заклад “Вінницький ліцей №7  ім. Олександра Сухомовського”</vt:lpstr>
      <vt:lpstr>Хімія – природнича наука</vt:lpstr>
      <vt:lpstr>Хімічний експеримент</vt:lpstr>
      <vt:lpstr>Хімічний експеримент</vt:lpstr>
      <vt:lpstr>Слайд 5</vt:lpstr>
      <vt:lpstr>Демонстрації в умовах дистанційного навчання</vt:lpstr>
      <vt:lpstr>Демонстрації в умовах дистанційного навчання</vt:lpstr>
      <vt:lpstr>Демонстрації в умовах дистанційного навчання</vt:lpstr>
      <vt:lpstr>Слайд 9</vt:lpstr>
      <vt:lpstr>Слайд 10</vt:lpstr>
      <vt:lpstr>Слайд 11</vt:lpstr>
      <vt:lpstr>Лабораторні досліди </vt:lpstr>
      <vt:lpstr>Лабораторні досліди в умовах дистанційного навчання (завдання)</vt:lpstr>
      <vt:lpstr>Лабораторні досліди в умовах дистанційного навчання (самоперевірка)</vt:lpstr>
      <vt:lpstr>Слайд 15</vt:lpstr>
      <vt:lpstr>Слайд 16</vt:lpstr>
      <vt:lpstr>Слайд 17</vt:lpstr>
      <vt:lpstr>Слайд 18</vt:lpstr>
      <vt:lpstr>Слайд 19</vt:lpstr>
      <vt:lpstr>Висновок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Систематична номенклатура органічних сполук IUPAC</dc:title>
  <dc:creator>User</dc:creator>
  <cp:lastModifiedBy>User</cp:lastModifiedBy>
  <cp:revision>85</cp:revision>
  <dcterms:created xsi:type="dcterms:W3CDTF">2019-03-09T14:17:50Z</dcterms:created>
  <dcterms:modified xsi:type="dcterms:W3CDTF">2021-08-17T21:52:38Z</dcterms:modified>
</cp:coreProperties>
</file>